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7" r:id="rId1"/>
  </p:sldMasterIdLst>
  <p:notesMasterIdLst>
    <p:notesMasterId r:id="rId19"/>
  </p:notesMasterIdLst>
  <p:sldIdLst>
    <p:sldId id="288" r:id="rId2"/>
    <p:sldId id="269" r:id="rId3"/>
    <p:sldId id="292" r:id="rId4"/>
    <p:sldId id="290" r:id="rId5"/>
    <p:sldId id="291" r:id="rId6"/>
    <p:sldId id="293" r:id="rId7"/>
    <p:sldId id="294" r:id="rId8"/>
    <p:sldId id="301" r:id="rId9"/>
    <p:sldId id="300" r:id="rId10"/>
    <p:sldId id="302" r:id="rId11"/>
    <p:sldId id="303" r:id="rId12"/>
    <p:sldId id="295" r:id="rId13"/>
    <p:sldId id="296" r:id="rId14"/>
    <p:sldId id="297" r:id="rId15"/>
    <p:sldId id="298" r:id="rId16"/>
    <p:sldId id="299" r:id="rId17"/>
    <p:sldId id="279" r:id="rId18"/>
  </p:sldIdLst>
  <p:sldSz cx="9144000" cy="6858000" type="screen4x3"/>
  <p:notesSz cx="6858000" cy="9144000"/>
  <p:embeddedFontLst>
    <p:embeddedFont>
      <p:font typeface="Montserrat" panose="00000500000000000000" pitchFamily="2" charset="-52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7F56B7-712A-4A0C-9DB2-AD029ADC0BB3}">
  <a:tblStyle styleId="{247F56B7-712A-4A0C-9DB2-AD029ADC0BB3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28057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0767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582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1603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76220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5923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1003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54339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9725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322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784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698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5092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8694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7646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5241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4824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96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813272" y="1506188"/>
            <a:ext cx="1533600" cy="13769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0" y="0"/>
            <a:ext cx="137699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855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813272" y="1506188"/>
            <a:ext cx="1533600" cy="13769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0" y="0"/>
            <a:ext cx="137699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3321087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5950975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813272" y="1506188"/>
            <a:ext cx="1533600" cy="13769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0" y="0"/>
            <a:ext cx="137699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0" y="0"/>
            <a:ext cx="137699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13272" y="1506188"/>
            <a:ext cx="1533600" cy="13769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4ECDC4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-3" y="6720300"/>
            <a:ext cx="9144000" cy="137699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454F5B"/>
              </a:buClr>
              <a:buSzPct val="100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7F464"/>
              </a:buClr>
              <a:buSzPct val="100000"/>
              <a:buFont typeface="Montserrat"/>
              <a:buChar char="▣"/>
              <a:defRPr sz="24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480"/>
              </a:spcBef>
              <a:buClr>
                <a:srgbClr val="C7F464"/>
              </a:buClr>
              <a:buSzPct val="100000"/>
              <a:buFont typeface="Montserrat"/>
              <a:buChar char="□"/>
              <a:defRPr sz="2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480"/>
              </a:spcBef>
              <a:buClr>
                <a:srgbClr val="C7F464"/>
              </a:buClr>
              <a:buSzPct val="100000"/>
              <a:buFont typeface="Montserrat"/>
              <a:defRPr sz="2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360"/>
              </a:spcBef>
              <a:buClr>
                <a:srgbClr val="C7F464"/>
              </a:buClr>
              <a:buSzPct val="100000"/>
              <a:buFont typeface="Montserrat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lvlad2005@gmail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26199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8" name="Shape 68"/>
          <p:cNvSpPr txBox="1">
            <a:spLocks noGrp="1"/>
          </p:cNvSpPr>
          <p:nvPr>
            <p:ph type="ctrTitle" idx="4294967295"/>
          </p:nvPr>
        </p:nvSpPr>
        <p:spPr>
          <a:xfrm>
            <a:off x="701982" y="56770"/>
            <a:ext cx="8001343" cy="251392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8000" dirty="0" smtClean="0">
                <a:solidFill>
                  <a:srgbClr val="4ECDC4"/>
                </a:solidFill>
              </a:rPr>
              <a:t>Поколение </a:t>
            </a:r>
            <a:r>
              <a:rPr lang="en-US" sz="8000" dirty="0" smtClean="0">
                <a:solidFill>
                  <a:srgbClr val="4ECDC4"/>
                </a:solidFill>
              </a:rPr>
              <a:t>Z</a:t>
            </a:r>
            <a:endParaRPr lang="en" sz="8000">
              <a:solidFill>
                <a:srgbClr val="4ECDC4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subTitle" idx="4294967295"/>
          </p:nvPr>
        </p:nvSpPr>
        <p:spPr>
          <a:xfrm>
            <a:off x="701982" y="2917881"/>
            <a:ext cx="8001343" cy="83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2800" b="1" dirty="0" smtClean="0"/>
              <a:t>Средства получения обратной связи во </a:t>
            </a:r>
            <a:r>
              <a:rPr lang="ru-RU" sz="2800" b="1" dirty="0" err="1" smtClean="0"/>
              <a:t>внутришкольном</a:t>
            </a:r>
            <a:r>
              <a:rPr lang="ru-RU" sz="2800" b="1" dirty="0" smtClean="0"/>
              <a:t> управлении</a:t>
            </a:r>
            <a:endParaRPr lang="en" sz="2800" b="1"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4294967295"/>
          </p:nvPr>
        </p:nvSpPr>
        <p:spPr>
          <a:xfrm>
            <a:off x="1878428" y="4564697"/>
            <a:ext cx="6665099" cy="1892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ru-RU" sz="2000" dirty="0" smtClean="0"/>
              <a:t>Елена </a:t>
            </a:r>
            <a:r>
              <a:rPr lang="ru-RU" sz="2000" dirty="0" err="1" smtClean="0"/>
              <a:t>Саляхутдинова</a:t>
            </a:r>
            <a:r>
              <a:rPr lang="ru-RU" sz="2000" dirty="0" smtClean="0"/>
              <a:t>,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ru-RU" sz="2000" dirty="0" smtClean="0"/>
              <a:t>АНОО «Международная школа Казани» </a:t>
            </a:r>
            <a:endParaRPr lang="ru-RU" sz="2000" dirty="0"/>
          </a:p>
          <a:p>
            <a:pPr lvl="0" algn="r" rtl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454F5B"/>
                </a:solidFill>
              </a:rPr>
              <a:t>19.04.2019</a:t>
            </a:r>
            <a:endParaRPr lang="en" sz="2000" dirty="0">
              <a:solidFill>
                <a:srgbClr val="454F5B"/>
              </a:solidFill>
            </a:endParaRPr>
          </a:p>
        </p:txBody>
      </p:sp>
      <p:sp>
        <p:nvSpPr>
          <p:cNvPr id="71" name="Shape 71"/>
          <p:cNvSpPr/>
          <p:nvPr/>
        </p:nvSpPr>
        <p:spPr>
          <a:xfrm>
            <a:off x="802255" y="4323229"/>
            <a:ext cx="1533600" cy="137699"/>
          </a:xfrm>
          <a:prstGeom prst="rect">
            <a:avLst/>
          </a:prstGeom>
          <a:solidFill>
            <a:srgbClr val="454F5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solidFill>
                <a:srgbClr val="454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2800" dirty="0" smtClean="0"/>
              <a:t>Канал влияния на изменения в школе</a:t>
            </a:r>
            <a:endParaRPr lang="en" sz="2800" dirty="0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 снижается напряжённость в школе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легче организовать конструктивное обсуждение любой проблемы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легче принимаются важные решения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в принятии решений участвуют больше членов коллектива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dirty="0" smtClean="0"/>
              <a:t>формирование </a:t>
            </a:r>
            <a:r>
              <a:rPr lang="ru-RU" dirty="0" smtClean="0"/>
              <a:t>новой школьной культуры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228600" lvl="0" rtl="0">
              <a:spcBef>
                <a:spcPts val="0"/>
              </a:spcBef>
              <a:buNone/>
            </a:pPr>
            <a:endParaRPr lang="en-US" dirty="0"/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915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Важные составляющие</a:t>
            </a:r>
            <a:endParaRPr lang="en" dirty="0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800" dirty="0" smtClean="0"/>
              <a:t>Для чего проводится опрос, что делать с полученными данными? </a:t>
            </a:r>
            <a:endParaRPr lang="en" sz="2800" dirty="0"/>
          </a:p>
          <a:p>
            <a:pPr marL="457200" lvl="0" indent="-228600" rtl="0">
              <a:spcBef>
                <a:spcPts val="0"/>
              </a:spcBef>
            </a:pPr>
            <a:r>
              <a:rPr lang="ru-RU" sz="2800" dirty="0"/>
              <a:t> </a:t>
            </a:r>
            <a:r>
              <a:rPr lang="ru-RU" sz="2800" dirty="0" smtClean="0"/>
              <a:t> Кто ответственный?</a:t>
            </a:r>
            <a:endParaRPr lang="en" sz="2800" dirty="0"/>
          </a:p>
          <a:p>
            <a:pPr marL="457200" lvl="0" indent="-228600" rtl="0">
              <a:spcBef>
                <a:spcPts val="0"/>
              </a:spcBef>
            </a:pPr>
            <a:r>
              <a:rPr lang="ru-RU" sz="2800" dirty="0"/>
              <a:t> </a:t>
            </a:r>
            <a:r>
              <a:rPr lang="ru-RU" sz="2800" dirty="0" smtClean="0"/>
              <a:t> Целевая аудитория (ученики, классные руководители, родители…)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sz="2800" dirty="0"/>
              <a:t> </a:t>
            </a:r>
            <a:r>
              <a:rPr lang="ru-RU" sz="2800" dirty="0" smtClean="0"/>
              <a:t> Сроки, форма, анонимность</a:t>
            </a:r>
            <a:endParaRPr lang="en-US" sz="2800" dirty="0" smtClean="0"/>
          </a:p>
          <a:p>
            <a:pPr marL="457200" lvl="0" indent="-228600" rtl="0">
              <a:spcBef>
                <a:spcPts val="0"/>
              </a:spcBef>
            </a:pPr>
            <a:r>
              <a:rPr lang="en-US" sz="2800" dirty="0"/>
              <a:t> </a:t>
            </a:r>
            <a:r>
              <a:rPr lang="ru-RU" sz="2800" dirty="0" smtClean="0"/>
              <a:t> Наглядность, доступность, интерпретация, выводы, конфиденциальность</a:t>
            </a:r>
            <a:endParaRPr lang="en-US" sz="2800" dirty="0" smtClean="0"/>
          </a:p>
          <a:p>
            <a:pPr marL="228600" lvl="0" rtl="0">
              <a:spcBef>
                <a:spcPts val="0"/>
              </a:spcBef>
              <a:buNone/>
            </a:pPr>
            <a:r>
              <a:rPr lang="ru-RU" sz="2800" dirty="0" smtClean="0"/>
              <a:t> </a:t>
            </a:r>
            <a:endParaRPr lang="en-US" sz="2800" dirty="0"/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5675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 smtClean="0"/>
              <a:t>Y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Нет ничего невозможного</a:t>
            </a:r>
            <a:endParaRPr lang="en-US" dirty="0" smtClean="0"/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Что-то учить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Традиционная карьера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endParaRPr lang="en"/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3. Практичность.</a:t>
            </a:r>
            <a:br>
              <a:rPr lang="ru-RU" dirty="0" smtClean="0"/>
            </a:br>
            <a:r>
              <a:rPr lang="ru-RU" dirty="0" smtClean="0"/>
              <a:t>«Вернуться к реальности»</a:t>
            </a:r>
            <a:endParaRPr lang="en"/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46855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 smtClean="0"/>
              <a:t>Z</a:t>
            </a:r>
            <a:endParaRPr lang="ru-RU" b="1" dirty="0" smtClean="0"/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Лучше трезво смотреть на вещи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Делать и презентовать результат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Планирование карьеры со школы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r>
              <a:rPr lang="ru-RU" dirty="0" smtClean="0"/>
              <a:t>Не где учиться, а кем стать. Преимущество у людей с опытом</a:t>
            </a: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7876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dirty="0" smtClean="0"/>
              <a:t>4. ВЭБ-экономисты</a:t>
            </a:r>
            <a:endParaRPr lang="en"/>
          </a:p>
        </p:txBody>
      </p:sp>
      <p:sp>
        <p:nvSpPr>
          <p:cNvPr id="194" name="Shape 194"/>
          <p:cNvSpPr txBox="1"/>
          <p:nvPr/>
        </p:nvSpPr>
        <p:spPr>
          <a:xfrm>
            <a:off x="1143000" y="2323275"/>
            <a:ext cx="6829425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Экономика совместного потребления</a:t>
            </a:r>
            <a:endParaRPr lang="en" sz="24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1157286" y="3646582"/>
            <a:ext cx="6829425" cy="774917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Делать добро-часть генетического кода</a:t>
            </a:r>
            <a:endParaRPr lang="en" sz="24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1165352" y="4963325"/>
            <a:ext cx="6807073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Соединение ком</a:t>
            </a:r>
            <a:r>
              <a:rPr lang="ru-RU" sz="2400" dirty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м</a:t>
            </a: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ерческого и некоммерческого </a:t>
            </a:r>
            <a:endParaRPr lang="en" sz="24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97" name="Shape 197"/>
          <p:cNvCxnSpPr>
            <a:stCxn id="194" idx="2"/>
            <a:endCxn id="195" idx="0"/>
          </p:cNvCxnSpPr>
          <p:nvPr/>
        </p:nvCxnSpPr>
        <p:spPr>
          <a:xfrm>
            <a:off x="4557713" y="3101475"/>
            <a:ext cx="14286" cy="545107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98" name="Shape 198"/>
          <p:cNvCxnSpPr>
            <a:stCxn id="195" idx="2"/>
            <a:endCxn id="196" idx="0"/>
          </p:cNvCxnSpPr>
          <p:nvPr/>
        </p:nvCxnSpPr>
        <p:spPr>
          <a:xfrm flipH="1">
            <a:off x="4568889" y="4421499"/>
            <a:ext cx="3110" cy="541826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</p:spTree>
    <p:extLst>
      <p:ext uri="{BB962C8B-B14F-4D97-AF65-F5344CB8AC3E}">
        <p14:creationId xmlns:p14="http://schemas.microsoft.com/office/powerpoint/2010/main" val="209703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5. Синдром упущенной выгоды</a:t>
            </a:r>
            <a:endParaRPr lang="en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Обитатели  виртуального мира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«Быть не хуже других»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Бесконечный список желаний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Побочный эффект - эмоциональный аспект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Многозадачность. Фокус внимания 8 сек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Терпеть скуку = упускать что-то важное</a:t>
            </a:r>
            <a:endParaRPr lang="en-US" dirty="0"/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4459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6. Сделай сам</a:t>
            </a:r>
            <a:endParaRPr lang="en" dirty="0"/>
          </a:p>
        </p:txBody>
      </p:sp>
      <p:sp>
        <p:nvSpPr>
          <p:cNvPr id="144" name="Shape 144"/>
          <p:cNvSpPr/>
          <p:nvPr/>
        </p:nvSpPr>
        <p:spPr>
          <a:xfrm>
            <a:off x="3190800" y="2362200"/>
            <a:ext cx="2724300" cy="2724300"/>
          </a:xfrm>
          <a:prstGeom prst="ellipse">
            <a:avLst/>
          </a:prstGeom>
          <a:noFill/>
          <a:ln w="11430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Потребность в наставниках</a:t>
            </a:r>
            <a:endParaRPr lang="en" sz="20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733350" y="2362200"/>
            <a:ext cx="2724300" cy="2724300"/>
          </a:xfrm>
          <a:prstGeom prst="ellipse">
            <a:avLst/>
          </a:prstGeom>
          <a:noFill/>
          <a:ln w="114300" cap="flat" cmpd="sng">
            <a:solidFill>
              <a:srgbClr val="C7F46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Доступность информации</a:t>
            </a:r>
            <a:endParaRPr lang="en" sz="18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5686350" y="2362200"/>
            <a:ext cx="2724300" cy="2724300"/>
          </a:xfrm>
          <a:prstGeom prst="ellipse">
            <a:avLst/>
          </a:prstGeom>
          <a:noFill/>
          <a:ln w="114300" cap="flat" cmpd="sng">
            <a:solidFill>
              <a:srgbClr val="454F5B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«шоу одного артиста»</a:t>
            </a:r>
            <a:endParaRPr lang="en" sz="20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514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7. Мотивация</a:t>
            </a:r>
            <a:endParaRPr lang="en" dirty="0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Мотивированные победители (выгода из проигрыша)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Демоны скорости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«Мы не ждем выхода в отставку…»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ЗОЖ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/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На страже приватности </a:t>
            </a:r>
          </a:p>
          <a:p>
            <a:pPr marL="228600" lvl="0" rtl="0">
              <a:spcBef>
                <a:spcPts val="0"/>
              </a:spcBef>
              <a:buNone/>
            </a:pPr>
            <a:r>
              <a:rPr lang="ru-RU" dirty="0"/>
              <a:t>Д</a:t>
            </a:r>
            <a:r>
              <a:rPr lang="ru-RU" dirty="0" smtClean="0"/>
              <a:t>аже рыба не попадет на крючок, если будет держать рот на замке</a:t>
            </a:r>
            <a:endParaRPr lang="en-US" dirty="0"/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6283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0" y="0"/>
            <a:ext cx="9144000" cy="26199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 txBox="1">
            <a:spLocks noGrp="1"/>
          </p:cNvSpPr>
          <p:nvPr>
            <p:ph type="ctrTitle" idx="4294967295"/>
          </p:nvPr>
        </p:nvSpPr>
        <p:spPr>
          <a:xfrm>
            <a:off x="620975" y="1434088"/>
            <a:ext cx="6746099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0000" dirty="0" smtClean="0">
                <a:solidFill>
                  <a:srgbClr val="4ECDC4"/>
                </a:solidFill>
              </a:rPr>
              <a:t>Спасибо</a:t>
            </a:r>
            <a:r>
              <a:rPr lang="en" sz="10000" dirty="0" smtClean="0">
                <a:solidFill>
                  <a:srgbClr val="4ECDC4"/>
                </a:solidFill>
              </a:rPr>
              <a:t>!</a:t>
            </a:r>
            <a:endParaRPr lang="en" sz="10000" dirty="0">
              <a:solidFill>
                <a:srgbClr val="4ECDC4"/>
              </a:solidFill>
            </a:endParaRPr>
          </a:p>
        </p:txBody>
      </p:sp>
      <p:sp>
        <p:nvSpPr>
          <p:cNvPr id="332" name="Shape 332"/>
          <p:cNvSpPr txBox="1">
            <a:spLocks noGrp="1"/>
          </p:cNvSpPr>
          <p:nvPr>
            <p:ph type="subTitle" idx="4294967295"/>
          </p:nvPr>
        </p:nvSpPr>
        <p:spPr>
          <a:xfrm>
            <a:off x="701982" y="2917881"/>
            <a:ext cx="5025299" cy="83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4000" b="1" dirty="0" smtClean="0"/>
              <a:t>Вопросы</a:t>
            </a:r>
            <a:r>
              <a:rPr lang="en" sz="4000" b="1" dirty="0" smtClean="0"/>
              <a:t>?</a:t>
            </a:r>
            <a:endParaRPr lang="en" sz="4000" b="1" dirty="0"/>
          </a:p>
        </p:txBody>
      </p:sp>
      <p:sp>
        <p:nvSpPr>
          <p:cNvPr id="333" name="Shape 333"/>
          <p:cNvSpPr txBox="1">
            <a:spLocks noGrp="1"/>
          </p:cNvSpPr>
          <p:nvPr>
            <p:ph type="body" idx="4294967295"/>
          </p:nvPr>
        </p:nvSpPr>
        <p:spPr>
          <a:xfrm>
            <a:off x="701975" y="4598650"/>
            <a:ext cx="6665099" cy="1892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2000" dirty="0" smtClean="0"/>
              <a:t>Почта: </a:t>
            </a:r>
            <a:r>
              <a:rPr lang="en-US" sz="2000" dirty="0" smtClean="0">
                <a:hlinkClick r:id="rId3"/>
              </a:rPr>
              <a:t>elvlad2005@gmail.com</a:t>
            </a:r>
            <a:r>
              <a:rPr lang="en-US" sz="2000" dirty="0" smtClean="0"/>
              <a:t> </a:t>
            </a:r>
            <a:endParaRPr lang="en" sz="2000" dirty="0">
              <a:solidFill>
                <a:srgbClr val="454F5B"/>
              </a:solidFill>
            </a:endParaRPr>
          </a:p>
        </p:txBody>
      </p:sp>
      <p:sp>
        <p:nvSpPr>
          <p:cNvPr id="334" name="Shape 334"/>
          <p:cNvSpPr/>
          <p:nvPr/>
        </p:nvSpPr>
        <p:spPr>
          <a:xfrm>
            <a:off x="813272" y="4100263"/>
            <a:ext cx="1533600" cy="137699"/>
          </a:xfrm>
          <a:prstGeom prst="rect">
            <a:avLst/>
          </a:prstGeom>
          <a:solidFill>
            <a:srgbClr val="454F5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454F5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4F5B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Shape 157" descr="mapa_linea_b-0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200" y="2041187"/>
            <a:ext cx="8405951" cy="4247799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691200" y="918338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FFFF"/>
                </a:solidFill>
              </a:rPr>
              <a:t>К 2020 году численность поколения</a:t>
            </a:r>
            <a:r>
              <a:rPr lang="en-US" dirty="0" smtClean="0">
                <a:solidFill>
                  <a:srgbClr val="FFFFFF"/>
                </a:solidFill>
              </a:rPr>
              <a:t> Z </a:t>
            </a:r>
            <a:r>
              <a:rPr lang="ru-RU" dirty="0" smtClean="0">
                <a:solidFill>
                  <a:srgbClr val="FFFFFF"/>
                </a:solidFill>
              </a:rPr>
              <a:t>составит около 40% населения планеты </a:t>
            </a:r>
            <a:endParaRPr lang="en" dirty="0">
              <a:solidFill>
                <a:srgbClr val="FFFFFF"/>
              </a:solidFill>
            </a:endParaRPr>
          </a:p>
        </p:txBody>
      </p:sp>
      <p:sp>
        <p:nvSpPr>
          <p:cNvPr id="160" name="Shape 160"/>
          <p:cNvSpPr/>
          <p:nvPr/>
        </p:nvSpPr>
        <p:spPr>
          <a:xfrm rot="8100000">
            <a:off x="4191309" y="3168777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/>
          <p:nvPr/>
        </p:nvSpPr>
        <p:spPr>
          <a:xfrm rot="8100000">
            <a:off x="1509034" y="3305377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2" name="Shape 162"/>
          <p:cNvSpPr/>
          <p:nvPr/>
        </p:nvSpPr>
        <p:spPr>
          <a:xfrm rot="8100000">
            <a:off x="2998634" y="5037727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3" name="Shape 163"/>
          <p:cNvSpPr/>
          <p:nvPr/>
        </p:nvSpPr>
        <p:spPr>
          <a:xfrm rot="8100000">
            <a:off x="4398909" y="4091702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4" name="Shape 164"/>
          <p:cNvSpPr/>
          <p:nvPr/>
        </p:nvSpPr>
        <p:spPr>
          <a:xfrm rot="8100000">
            <a:off x="6997660" y="3626727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5" name="Shape 165"/>
          <p:cNvSpPr/>
          <p:nvPr/>
        </p:nvSpPr>
        <p:spPr>
          <a:xfrm rot="8100000">
            <a:off x="7763160" y="5319627"/>
            <a:ext cx="146795" cy="146795"/>
          </a:xfrm>
          <a:prstGeom prst="teardrop">
            <a:avLst>
              <a:gd name="adj" fmla="val 100000"/>
            </a:avLst>
          </a:prstGeom>
          <a:solidFill>
            <a:srgbClr val="C7F464"/>
          </a:solidFill>
          <a:ln w="19050" cap="flat" cmpd="sng">
            <a:solidFill>
              <a:srgbClr val="4ECDC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dirty="0" smtClean="0"/>
              <a:t>Игра в имена</a:t>
            </a:r>
            <a:endParaRPr lang="en"/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91200" y="2971800"/>
            <a:ext cx="2518199" cy="143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75 млн человек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Традиционалисты,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Родившиеся до 1946 года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2"/>
          </p:nvPr>
        </p:nvSpPr>
        <p:spPr>
          <a:xfrm>
            <a:off x="3338300" y="2971800"/>
            <a:ext cx="2518199" cy="143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80 млн человек</a:t>
            </a:r>
            <a:endParaRPr lang="en" sz="1200" b="1" dirty="0">
              <a:solidFill>
                <a:srgbClr val="4ECDC4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Беби-бумеры,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Родившиеся в 1946-1964 годы</a:t>
            </a:r>
            <a:endParaRPr lang="en" sz="1200" dirty="0"/>
          </a:p>
        </p:txBody>
      </p:sp>
      <p:sp>
        <p:nvSpPr>
          <p:cNvPr id="206" name="Shape 206"/>
          <p:cNvSpPr txBox="1">
            <a:spLocks noGrp="1"/>
          </p:cNvSpPr>
          <p:nvPr>
            <p:ph type="body" idx="3"/>
          </p:nvPr>
        </p:nvSpPr>
        <p:spPr>
          <a:xfrm>
            <a:off x="5985401" y="2971800"/>
            <a:ext cx="2518199" cy="143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60 млн человек</a:t>
            </a:r>
            <a:endParaRPr lang="en" sz="1200" b="1">
              <a:solidFill>
                <a:srgbClr val="4ECDC4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Поколение  Х,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Родившиеся в 1965-1979 годы</a:t>
            </a:r>
            <a:endParaRPr lang="en" sz="1200"/>
          </a:p>
          <a:p>
            <a:pPr lvl="0" rtl="0">
              <a:spcBef>
                <a:spcPts val="0"/>
              </a:spcBef>
              <a:buNone/>
            </a:pPr>
            <a:endParaRPr sz="1200" dirty="0"/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91200" y="5334000"/>
            <a:ext cx="2518199" cy="130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82 млн человек</a:t>
            </a:r>
            <a:endParaRPr lang="en" sz="1200" b="1" dirty="0">
              <a:solidFill>
                <a:srgbClr val="4ECDC4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Миллениалы,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/>
              <a:t>Р</a:t>
            </a:r>
            <a:r>
              <a:rPr lang="ru-RU" sz="1200" dirty="0" smtClean="0"/>
              <a:t>одившиеся в 1980-1994 годы</a:t>
            </a:r>
            <a:endParaRPr lang="en" sz="1200" dirty="0"/>
          </a:p>
        </p:txBody>
      </p:sp>
      <p:sp>
        <p:nvSpPr>
          <p:cNvPr id="208" name="Shape 208"/>
          <p:cNvSpPr txBox="1">
            <a:spLocks noGrp="1"/>
          </p:cNvSpPr>
          <p:nvPr>
            <p:ph type="body" idx="2"/>
          </p:nvPr>
        </p:nvSpPr>
        <p:spPr>
          <a:xfrm>
            <a:off x="3338300" y="5334000"/>
            <a:ext cx="2518199" cy="130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72 млн человек</a:t>
            </a:r>
            <a:endParaRPr lang="en" sz="1200" b="1">
              <a:solidFill>
                <a:srgbClr val="4ECDC4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Поколение </a:t>
            </a:r>
            <a:r>
              <a:rPr lang="en-US" sz="1200" dirty="0" smtClean="0"/>
              <a:t>Z</a:t>
            </a:r>
            <a:r>
              <a:rPr lang="ru-RU" sz="1200" dirty="0" smtClean="0"/>
              <a:t>,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sz="1200" dirty="0" smtClean="0"/>
              <a:t>Родившиеся в 1995-2012</a:t>
            </a:r>
            <a:endParaRPr lang="en" sz="1200"/>
          </a:p>
        </p:txBody>
      </p:sp>
      <p:sp>
        <p:nvSpPr>
          <p:cNvPr id="209" name="Shape 209"/>
          <p:cNvSpPr txBox="1">
            <a:spLocks noGrp="1"/>
          </p:cNvSpPr>
          <p:nvPr>
            <p:ph type="body" idx="3"/>
          </p:nvPr>
        </p:nvSpPr>
        <p:spPr>
          <a:xfrm>
            <a:off x="5985401" y="5334000"/>
            <a:ext cx="2518199" cy="130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4ECDC4"/>
                </a:solidFill>
              </a:rPr>
              <a:t>???</a:t>
            </a:r>
            <a:endParaRPr lang="en" sz="1200" b="1">
              <a:solidFill>
                <a:srgbClr val="4ECDC4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lang="en" sz="1200"/>
          </a:p>
          <a:p>
            <a:pPr lvl="0" rtl="0">
              <a:spcBef>
                <a:spcPts val="0"/>
              </a:spcBef>
              <a:buNone/>
            </a:pPr>
            <a:endParaRPr sz="1200" dirty="0"/>
          </a:p>
        </p:txBody>
      </p:sp>
      <p:grpSp>
        <p:nvGrpSpPr>
          <p:cNvPr id="210" name="Shape 210"/>
          <p:cNvGrpSpPr/>
          <p:nvPr/>
        </p:nvGrpSpPr>
        <p:grpSpPr>
          <a:xfrm>
            <a:off x="809121" y="4412546"/>
            <a:ext cx="875649" cy="875649"/>
            <a:chOff x="3782699" y="1538287"/>
            <a:chExt cx="1578600" cy="1578600"/>
          </a:xfrm>
        </p:grpSpPr>
        <p:sp>
          <p:nvSpPr>
            <p:cNvPr id="211" name="Shape 211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2" name="Shape 212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3" name="Shape 213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4" name="Shape 214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15" name="Shape 215"/>
          <p:cNvGrpSpPr/>
          <p:nvPr/>
        </p:nvGrpSpPr>
        <p:grpSpPr>
          <a:xfrm>
            <a:off x="3457246" y="4412546"/>
            <a:ext cx="875649" cy="875649"/>
            <a:chOff x="3782699" y="1538287"/>
            <a:chExt cx="1578600" cy="1578600"/>
          </a:xfrm>
        </p:grpSpPr>
        <p:sp>
          <p:nvSpPr>
            <p:cNvPr id="216" name="Shape 216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7" name="Shape 217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8" name="Shape 218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19" name="Shape 219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20" name="Shape 220"/>
          <p:cNvGrpSpPr/>
          <p:nvPr/>
        </p:nvGrpSpPr>
        <p:grpSpPr>
          <a:xfrm>
            <a:off x="6105365" y="4412546"/>
            <a:ext cx="875649" cy="875649"/>
            <a:chOff x="3782699" y="1538287"/>
            <a:chExt cx="1578600" cy="1578600"/>
          </a:xfrm>
        </p:grpSpPr>
        <p:sp>
          <p:nvSpPr>
            <p:cNvPr id="221" name="Shape 221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2" name="Shape 222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3" name="Shape 223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4" name="Shape 224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25" name="Shape 225"/>
          <p:cNvGrpSpPr/>
          <p:nvPr/>
        </p:nvGrpSpPr>
        <p:grpSpPr>
          <a:xfrm>
            <a:off x="3457246" y="2068171"/>
            <a:ext cx="875649" cy="875649"/>
            <a:chOff x="3782699" y="1538287"/>
            <a:chExt cx="1578600" cy="1578600"/>
          </a:xfrm>
        </p:grpSpPr>
        <p:sp>
          <p:nvSpPr>
            <p:cNvPr id="226" name="Shape 226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7" name="Shape 227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8" name="Shape 228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29" name="Shape 229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30" name="Shape 230"/>
          <p:cNvGrpSpPr/>
          <p:nvPr/>
        </p:nvGrpSpPr>
        <p:grpSpPr>
          <a:xfrm>
            <a:off x="6105365" y="2068171"/>
            <a:ext cx="875649" cy="875649"/>
            <a:chOff x="3782699" y="1538287"/>
            <a:chExt cx="1578600" cy="1578600"/>
          </a:xfrm>
        </p:grpSpPr>
        <p:sp>
          <p:nvSpPr>
            <p:cNvPr id="231" name="Shape 231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2" name="Shape 232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3" name="Shape 233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4" name="Shape 234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35" name="Shape 235"/>
          <p:cNvGrpSpPr/>
          <p:nvPr/>
        </p:nvGrpSpPr>
        <p:grpSpPr>
          <a:xfrm>
            <a:off x="809121" y="2068171"/>
            <a:ext cx="875649" cy="875649"/>
            <a:chOff x="3782699" y="1538287"/>
            <a:chExt cx="1578600" cy="1578600"/>
          </a:xfrm>
        </p:grpSpPr>
        <p:sp>
          <p:nvSpPr>
            <p:cNvPr id="236" name="Shape 236"/>
            <p:cNvSpPr/>
            <p:nvPr/>
          </p:nvSpPr>
          <p:spPr>
            <a:xfrm>
              <a:off x="37827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7" name="Shape 237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8" name="Shape 238"/>
            <p:cNvSpPr/>
            <p:nvPr/>
          </p:nvSpPr>
          <p:spPr>
            <a:xfrm rot="5400000">
              <a:off x="37826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39" name="Shape 239"/>
            <p:cNvSpPr/>
            <p:nvPr/>
          </p:nvSpPr>
          <p:spPr>
            <a:xfrm rot="10800000">
              <a:off x="5001899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247" name="Shape 247"/>
          <p:cNvGrpSpPr/>
          <p:nvPr/>
        </p:nvGrpSpPr>
        <p:grpSpPr>
          <a:xfrm>
            <a:off x="6357897" y="4682641"/>
            <a:ext cx="370598" cy="370619"/>
            <a:chOff x="570875" y="4322250"/>
            <a:chExt cx="443300" cy="443325"/>
          </a:xfrm>
          <a:solidFill>
            <a:schemeClr val="bg2"/>
          </a:solidFill>
        </p:grpSpPr>
        <p:sp>
          <p:nvSpPr>
            <p:cNvPr id="248" name="Shape 248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49" name="Shape 24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50" name="Shape 250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51" name="Shape 251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44" name="Shape 581"/>
          <p:cNvGrpSpPr/>
          <p:nvPr/>
        </p:nvGrpSpPr>
        <p:grpSpPr>
          <a:xfrm>
            <a:off x="1061134" y="2254165"/>
            <a:ext cx="371622" cy="365499"/>
            <a:chOff x="1244325" y="4999400"/>
            <a:chExt cx="444525" cy="437200"/>
          </a:xfrm>
        </p:grpSpPr>
        <p:sp>
          <p:nvSpPr>
            <p:cNvPr id="45" name="Shape 582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0" t="0" r="0" b="0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46" name="Shape 583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0" t="0" r="0" b="0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47" name="Shape 584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0" t="0" r="0" b="0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48" name="Shape 585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0" t="0" r="0" b="0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49" name="Shape 586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0" t="0" r="0" b="0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51" name="Shape 560"/>
          <p:cNvGrpSpPr/>
          <p:nvPr/>
        </p:nvGrpSpPr>
        <p:grpSpPr>
          <a:xfrm>
            <a:off x="3746759" y="2254165"/>
            <a:ext cx="269526" cy="425712"/>
            <a:chOff x="1979475" y="4289300"/>
            <a:chExt cx="322400" cy="509225"/>
          </a:xfrm>
        </p:grpSpPr>
        <p:sp>
          <p:nvSpPr>
            <p:cNvPr id="52" name="Shape 561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0" t="0" r="0" b="0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53" name="Shape 562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0" t="0" r="0" b="0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54" name="Shape 563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0" t="0" r="0" b="0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454F5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pic>
        <p:nvPicPr>
          <p:cNvPr id="1026" name="Picture 2" descr="https://iconmonstr.com/wp-content/g/gd/makefg.php?i=../assets/preview/2012/png/iconmonstr-key-2.png&amp;r=0&amp;g=0&amp;b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295" y="2304203"/>
            <a:ext cx="367200" cy="3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Ð´ÐµÑ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20" y="4677366"/>
            <a:ext cx="367200" cy="3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Shape 499"/>
          <p:cNvSpPr/>
          <p:nvPr/>
        </p:nvSpPr>
        <p:spPr>
          <a:xfrm>
            <a:off x="3748139" y="4614758"/>
            <a:ext cx="248083" cy="429808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454F5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617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Технологические прорывы</a:t>
            </a:r>
            <a:endParaRPr lang="en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1993  – </a:t>
            </a:r>
            <a:r>
              <a:rPr lang="en-US" dirty="0" smtClean="0"/>
              <a:t>IBM </a:t>
            </a:r>
            <a:r>
              <a:rPr lang="ru-RU" dirty="0" smtClean="0"/>
              <a:t>выпустила первый смартфон</a:t>
            </a: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2000 - многофункциональный смартфон</a:t>
            </a:r>
            <a:endParaRPr lang="en"/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2003 – запуск </a:t>
            </a:r>
            <a:r>
              <a:rPr lang="en-US" dirty="0" smtClean="0"/>
              <a:t>Skype</a:t>
            </a: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2004 – запуск </a:t>
            </a:r>
            <a:r>
              <a:rPr lang="en-US" dirty="0" smtClean="0"/>
              <a:t>Facebook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2005</a:t>
            </a:r>
            <a:r>
              <a:rPr lang="ru-RU" dirty="0" smtClean="0"/>
              <a:t> – первый видеоролик на </a:t>
            </a:r>
            <a:r>
              <a:rPr lang="en-US" dirty="0" smtClean="0"/>
              <a:t>YouTube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2006</a:t>
            </a:r>
            <a:r>
              <a:rPr lang="ru-RU" dirty="0" smtClean="0"/>
              <a:t> – запуск </a:t>
            </a:r>
            <a:r>
              <a:rPr lang="en-US" dirty="0" smtClean="0"/>
              <a:t>Twitter</a:t>
            </a:r>
            <a:r>
              <a:rPr lang="ru-RU" dirty="0" smtClean="0"/>
              <a:t>, СМС-сообщения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2007 – </a:t>
            </a:r>
            <a:r>
              <a:rPr lang="en-US" dirty="0" smtClean="0"/>
              <a:t>Apple </a:t>
            </a:r>
            <a:r>
              <a:rPr lang="ru-RU" dirty="0" smtClean="0"/>
              <a:t>представляет</a:t>
            </a:r>
            <a:r>
              <a:rPr lang="en-US" dirty="0" smtClean="0"/>
              <a:t> iPhone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</a:t>
            </a:r>
            <a:r>
              <a:rPr lang="en-US" dirty="0" smtClean="0"/>
              <a:t>2008 </a:t>
            </a:r>
            <a:r>
              <a:rPr lang="ru-RU" dirty="0" smtClean="0"/>
              <a:t>– открытие интернет магазина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 smtClean="0"/>
              <a:t> 2010 – появление </a:t>
            </a:r>
            <a:r>
              <a:rPr lang="en-US" dirty="0" smtClean="0"/>
              <a:t>iPad</a:t>
            </a:r>
          </a:p>
          <a:p>
            <a:pPr marL="457200" indent="-228600"/>
            <a:r>
              <a:rPr lang="ru-RU" dirty="0" smtClean="0"/>
              <a:t> 2012 – </a:t>
            </a:r>
            <a:r>
              <a:rPr lang="en-US" dirty="0" smtClean="0"/>
              <a:t>iPad</a:t>
            </a:r>
            <a:r>
              <a:rPr lang="ru-RU" dirty="0" smtClean="0"/>
              <a:t> в школах</a:t>
            </a:r>
          </a:p>
          <a:p>
            <a:pPr marL="457200" indent="-228600"/>
            <a:r>
              <a:rPr lang="ru-RU" dirty="0"/>
              <a:t> </a:t>
            </a:r>
            <a:r>
              <a:rPr lang="ru-RU" dirty="0" smtClean="0"/>
              <a:t>2015 – выход на рынок часов </a:t>
            </a:r>
            <a:r>
              <a:rPr lang="en-US" dirty="0"/>
              <a:t>Apple</a:t>
            </a:r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061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599" cy="12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Ключевые особенности</a:t>
            </a:r>
            <a:endParaRPr lang="en"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599" cy="441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Цифровой мир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Высокая степень персонализации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Практичность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Синдром упущенной выгоды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Виртуальная экономика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«Сделай сам»</a:t>
            </a:r>
          </a:p>
          <a:p>
            <a:pPr marL="457200" lvl="0" indent="-228600" rtl="0"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smtClean="0"/>
              <a:t>Мотивированность</a:t>
            </a:r>
            <a:endParaRPr lang="en-US" dirty="0"/>
          </a:p>
          <a:p>
            <a:pPr marL="457200" lvl="0" indent="-228600" rtl="0">
              <a:spcBef>
                <a:spcPts val="0"/>
              </a:spcBef>
            </a:pPr>
            <a:endParaRPr lang="ru-RU" dirty="0" smtClean="0"/>
          </a:p>
          <a:p>
            <a:pPr marL="457200" lvl="0" indent="-228600" rtl="0">
              <a:spcBef>
                <a:spcPts val="0"/>
              </a:spcBef>
            </a:pPr>
            <a:endParaRPr lang="en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4656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dirty="0" smtClean="0"/>
              <a:t>1. Фиджитал- технологии</a:t>
            </a:r>
            <a:endParaRPr lang="en" dirty="0"/>
          </a:p>
        </p:txBody>
      </p:sp>
      <p:sp>
        <p:nvSpPr>
          <p:cNvPr id="194" name="Shape 194"/>
          <p:cNvSpPr txBox="1"/>
          <p:nvPr/>
        </p:nvSpPr>
        <p:spPr>
          <a:xfrm>
            <a:off x="2699550" y="2323275"/>
            <a:ext cx="3744899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Объединение реальностей</a:t>
            </a:r>
            <a:endParaRPr lang="en" sz="24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2699550" y="3695687"/>
            <a:ext cx="3744899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Поколение смайликов</a:t>
            </a:r>
            <a:endParaRPr lang="en" sz="24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2699550" y="5068100"/>
            <a:ext cx="3744899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Потребность в общении </a:t>
            </a:r>
            <a:endParaRPr lang="en" sz="240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97" name="Shape 197"/>
          <p:cNvCxnSpPr>
            <a:stCxn id="194" idx="2"/>
            <a:endCxn id="195" idx="0"/>
          </p:cNvCxnSpPr>
          <p:nvPr/>
        </p:nvCxnSpPr>
        <p:spPr>
          <a:xfrm>
            <a:off x="4571999" y="3101475"/>
            <a:ext cx="0" cy="594300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98" name="Shape 198"/>
          <p:cNvCxnSpPr>
            <a:stCxn id="195" idx="2"/>
            <a:endCxn id="196" idx="0"/>
          </p:cNvCxnSpPr>
          <p:nvPr/>
        </p:nvCxnSpPr>
        <p:spPr>
          <a:xfrm>
            <a:off x="4571999" y="4473887"/>
            <a:ext cx="0" cy="594300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</p:spTree>
    <p:extLst>
      <p:ext uri="{BB962C8B-B14F-4D97-AF65-F5344CB8AC3E}">
        <p14:creationId xmlns:p14="http://schemas.microsoft.com/office/powerpoint/2010/main" val="379799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dirty="0" smtClean="0"/>
              <a:t>2. Персонализация</a:t>
            </a:r>
            <a:endParaRPr lang="en"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b="1" dirty="0" smtClean="0"/>
              <a:t>Личный бренд</a:t>
            </a:r>
            <a:endParaRPr lang="en" b="1" dirty="0"/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Самоидентификация носит индивидуальный характер. 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Возможность контролировать свои предпочтения.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Эффект </a:t>
            </a:r>
            <a:r>
              <a:rPr lang="en-US" dirty="0" smtClean="0"/>
              <a:t>Amazon</a:t>
            </a:r>
            <a:r>
              <a:rPr lang="ru-RU" dirty="0" smtClean="0"/>
              <a:t>.</a:t>
            </a:r>
            <a:endParaRPr lang="en" dirty="0"/>
          </a:p>
        </p:txBody>
      </p:sp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3321087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b="1" dirty="0" smtClean="0"/>
              <a:t>Учиться по индивидуальному плану</a:t>
            </a:r>
          </a:p>
          <a:p>
            <a:pPr lvl="0" rtl="0">
              <a:spcBef>
                <a:spcPts val="0"/>
              </a:spcBef>
              <a:buNone/>
            </a:pPr>
            <a:r>
              <a:rPr lang="ru-RU" dirty="0" smtClean="0"/>
              <a:t>Потребность в обратной связи.</a:t>
            </a:r>
            <a:endParaRPr lang="en"/>
          </a:p>
        </p:txBody>
      </p:sp>
      <p:sp>
        <p:nvSpPr>
          <p:cNvPr id="115" name="Shape 115"/>
          <p:cNvSpPr txBox="1">
            <a:spLocks noGrp="1"/>
          </p:cNvSpPr>
          <p:nvPr>
            <p:ph type="body" idx="3"/>
          </p:nvPr>
        </p:nvSpPr>
        <p:spPr>
          <a:xfrm>
            <a:off x="5950975" y="1857900"/>
            <a:ext cx="2501699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b="1" dirty="0" smtClean="0"/>
              <a:t>Эхо- камера</a:t>
            </a:r>
            <a:endParaRPr lang="en" b="1"/>
          </a:p>
          <a:p>
            <a:pPr lvl="0" rtl="0">
              <a:spcBef>
                <a:spcPts val="0"/>
              </a:spcBef>
              <a:buNone/>
            </a:pPr>
            <a:r>
              <a:rPr lang="ru-RU" dirty="0" smtClean="0"/>
              <a:t>Своя экосистема.</a:t>
            </a:r>
            <a:r>
              <a:rPr lang="en" smtClean="0"/>
              <a:t> </a:t>
            </a:r>
            <a:endParaRPr lang="en"/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!!! Учить вести переговоры.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688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b="1" dirty="0" smtClean="0"/>
              <a:t>1</a:t>
            </a:r>
          </a:p>
          <a:p>
            <a:pPr lvl="0" rtl="0">
              <a:spcBef>
                <a:spcPts val="0"/>
              </a:spcBef>
              <a:buNone/>
            </a:pPr>
            <a:endParaRPr lang="en-US" b="1" dirty="0" smtClean="0"/>
          </a:p>
          <a:p>
            <a:pPr marL="342900" lvl="0" indent="-342900" rt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/>
              <a:t> Для статистики и анализа</a:t>
            </a:r>
          </a:p>
          <a:p>
            <a:pPr marL="342900" lvl="0" indent="-342900" rtl="0">
              <a:spcBef>
                <a:spcPts val="0"/>
              </a:spcBef>
              <a:buFontTx/>
              <a:buChar char="-"/>
            </a:pPr>
            <a:endParaRPr lang="en" dirty="0"/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dirty="0" smtClean="0"/>
              <a:t> Информация</a:t>
            </a:r>
            <a:endParaRPr lang="en" dirty="0"/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4685500" y="1857900"/>
            <a:ext cx="3767400" cy="471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b="1" dirty="0" smtClean="0"/>
              <a:t> 2</a:t>
            </a:r>
          </a:p>
          <a:p>
            <a:pPr lvl="0" rtl="0">
              <a:spcBef>
                <a:spcPts val="0"/>
              </a:spcBef>
              <a:buNone/>
            </a:pPr>
            <a:endParaRPr lang="ru-RU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Материал для </a:t>
            </a:r>
            <a:r>
              <a:rPr lang="ru-RU" dirty="0" err="1" smtClean="0"/>
              <a:t>проблематизации</a:t>
            </a:r>
            <a:r>
              <a:rPr lang="ru-RU" dirty="0" smtClean="0"/>
              <a:t> и принятия решений</a:t>
            </a:r>
          </a:p>
          <a:p>
            <a:pPr>
              <a:buNone/>
            </a:pPr>
            <a:r>
              <a:rPr lang="ru-RU" dirty="0" smtClean="0"/>
              <a:t>     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470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691200" y="634299"/>
            <a:ext cx="7761599" cy="657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94" name="Shape 194"/>
          <p:cNvSpPr txBox="1"/>
          <p:nvPr/>
        </p:nvSpPr>
        <p:spPr>
          <a:xfrm>
            <a:off x="1143000" y="2323275"/>
            <a:ext cx="6829425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 недоверие в анонимности и сохранении конфиденциальности</a:t>
            </a:r>
            <a:endParaRPr lang="en" sz="18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1157286" y="3646582"/>
            <a:ext cx="6829425" cy="774917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к</a:t>
            </a: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ультура использования</a:t>
            </a:r>
            <a:endParaRPr lang="en" sz="24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1165352" y="4963325"/>
            <a:ext cx="6807073" cy="778200"/>
          </a:xfrm>
          <a:prstGeom prst="rect">
            <a:avLst/>
          </a:prstGeom>
          <a:noFill/>
          <a:ln w="114300" cap="rnd" cmpd="sng">
            <a:solidFill>
              <a:srgbClr val="C7F4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rPr>
              <a:t>практика</a:t>
            </a:r>
            <a:endParaRPr lang="en" sz="24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97" name="Shape 197"/>
          <p:cNvCxnSpPr>
            <a:stCxn id="194" idx="2"/>
            <a:endCxn id="195" idx="0"/>
          </p:cNvCxnSpPr>
          <p:nvPr/>
        </p:nvCxnSpPr>
        <p:spPr>
          <a:xfrm>
            <a:off x="4557713" y="3101475"/>
            <a:ext cx="14286" cy="545107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98" name="Shape 198"/>
          <p:cNvCxnSpPr>
            <a:stCxn id="195" idx="2"/>
            <a:endCxn id="196" idx="0"/>
          </p:cNvCxnSpPr>
          <p:nvPr/>
        </p:nvCxnSpPr>
        <p:spPr>
          <a:xfrm flipH="1">
            <a:off x="4568889" y="4421499"/>
            <a:ext cx="3110" cy="541826"/>
          </a:xfrm>
          <a:prstGeom prst="straightConnector1">
            <a:avLst/>
          </a:prstGeom>
          <a:noFill/>
          <a:ln w="38100" cap="rnd" cmpd="sng">
            <a:solidFill>
              <a:srgbClr val="454F5B"/>
            </a:solidFill>
            <a:prstDash val="solid"/>
            <a:round/>
            <a:headEnd type="diamond" w="med" len="med"/>
            <a:tailEnd type="diamond" w="med" len="med"/>
          </a:ln>
        </p:spPr>
      </p:cxnSp>
    </p:spTree>
    <p:extLst>
      <p:ext uri="{BB962C8B-B14F-4D97-AF65-F5344CB8AC3E}">
        <p14:creationId xmlns:p14="http://schemas.microsoft.com/office/powerpoint/2010/main" val="3560981188"/>
      </p:ext>
    </p:extLst>
  </p:cSld>
  <p:clrMapOvr>
    <a:masterClrMapping/>
  </p:clrMapOvr>
</p:sld>
</file>

<file path=ppt/theme/theme1.xml><?xml version="1.0" encoding="utf-8"?>
<a:theme xmlns:a="http://schemas.openxmlformats.org/drawingml/2006/main" name="Desdemon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487</Words>
  <Application>Microsoft Office PowerPoint</Application>
  <PresentationFormat>Экран (4:3)</PresentationFormat>
  <Paragraphs>143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Wingdings</vt:lpstr>
      <vt:lpstr>Montserrat</vt:lpstr>
      <vt:lpstr>Desdemona template</vt:lpstr>
      <vt:lpstr>Поколение Z</vt:lpstr>
      <vt:lpstr>К 2020 году численность поколения Z составит около 40% населения планеты </vt:lpstr>
      <vt:lpstr>Игра в имена</vt:lpstr>
      <vt:lpstr>Технологические прорывы</vt:lpstr>
      <vt:lpstr>Ключевые особенности</vt:lpstr>
      <vt:lpstr>1. Фиджитал- технологии</vt:lpstr>
      <vt:lpstr>2. Персонализация</vt:lpstr>
      <vt:lpstr> Информация</vt:lpstr>
      <vt:lpstr>Презентация PowerPoint</vt:lpstr>
      <vt:lpstr>Канал влияния на изменения в школе</vt:lpstr>
      <vt:lpstr>Важные составляющие</vt:lpstr>
      <vt:lpstr>3. Практичность. «Вернуться к реальности»</vt:lpstr>
      <vt:lpstr>4. ВЭБ-экономисты</vt:lpstr>
      <vt:lpstr>5. Синдром упущенной выгоды</vt:lpstr>
      <vt:lpstr>6. Сделай сам</vt:lpstr>
      <vt:lpstr>7. Мотивация</vt:lpstr>
      <vt:lpstr>Спасибо!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Поколение Z</dc:title>
  <dc:creator>mschool2</dc:creator>
  <cp:lastModifiedBy>mschool2</cp:lastModifiedBy>
  <cp:revision>29</cp:revision>
  <dcterms:modified xsi:type="dcterms:W3CDTF">2019-04-19T07:31:32Z</dcterms:modified>
</cp:coreProperties>
</file>