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57" r:id="rId1"/>
  </p:sldMasterIdLst>
  <p:notesMasterIdLst>
    <p:notesMasterId r:id="rId19"/>
  </p:notesMasterIdLst>
  <p:sldIdLst>
    <p:sldId id="288" r:id="rId2"/>
    <p:sldId id="269" r:id="rId3"/>
    <p:sldId id="292" r:id="rId4"/>
    <p:sldId id="290" r:id="rId5"/>
    <p:sldId id="291" r:id="rId6"/>
    <p:sldId id="293" r:id="rId7"/>
    <p:sldId id="294" r:id="rId8"/>
    <p:sldId id="301" r:id="rId9"/>
    <p:sldId id="300" r:id="rId10"/>
    <p:sldId id="302" r:id="rId11"/>
    <p:sldId id="303" r:id="rId12"/>
    <p:sldId id="295" r:id="rId13"/>
    <p:sldId id="296" r:id="rId14"/>
    <p:sldId id="297" r:id="rId15"/>
    <p:sldId id="298" r:id="rId16"/>
    <p:sldId id="299" r:id="rId17"/>
    <p:sldId id="279" r:id="rId18"/>
  </p:sldIdLst>
  <p:sldSz cx="9144000" cy="6858000" type="screen4x3"/>
  <p:notesSz cx="6858000" cy="9144000"/>
  <p:embeddedFontLst>
    <p:embeddedFont>
      <p:font typeface="Montserrat" panose="00000500000000000000" pitchFamily="2" charset="-52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47F56B7-712A-4A0C-9DB2-AD029ADC0BB3}">
  <a:tblStyle styleId="{247F56B7-712A-4A0C-9DB2-AD029ADC0BB3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4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2280574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607673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05824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16038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676220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259234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910034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554339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697253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Shape 3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3220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87843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7698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35092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986940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07646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52419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548241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39663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691200" y="0"/>
            <a:ext cx="7761599" cy="1292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691200" y="1811604"/>
            <a:ext cx="7761599" cy="4412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/>
          <p:nvPr/>
        </p:nvSpPr>
        <p:spPr>
          <a:xfrm>
            <a:off x="813272" y="1506188"/>
            <a:ext cx="1533600" cy="137699"/>
          </a:xfrm>
          <a:prstGeom prst="rect">
            <a:avLst/>
          </a:prstGeom>
          <a:solidFill>
            <a:srgbClr val="4ECDC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0" y="0"/>
            <a:ext cx="137699" cy="6858000"/>
          </a:xfrm>
          <a:prstGeom prst="rect">
            <a:avLst/>
          </a:prstGeom>
          <a:solidFill>
            <a:srgbClr val="C7F46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691200" y="634299"/>
            <a:ext cx="7761599" cy="6579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91200" y="1857900"/>
            <a:ext cx="3767400" cy="4710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685500" y="1857900"/>
            <a:ext cx="3767400" cy="4710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/>
          <p:nvPr/>
        </p:nvSpPr>
        <p:spPr>
          <a:xfrm>
            <a:off x="813272" y="1506188"/>
            <a:ext cx="1533600" cy="137699"/>
          </a:xfrm>
          <a:prstGeom prst="rect">
            <a:avLst/>
          </a:prstGeom>
          <a:solidFill>
            <a:srgbClr val="4ECDC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" name="Shape 31"/>
          <p:cNvSpPr/>
          <p:nvPr/>
        </p:nvSpPr>
        <p:spPr>
          <a:xfrm>
            <a:off x="0" y="0"/>
            <a:ext cx="137699" cy="6858000"/>
          </a:xfrm>
          <a:prstGeom prst="rect">
            <a:avLst/>
          </a:prstGeom>
          <a:solidFill>
            <a:srgbClr val="C7F46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691200" y="634299"/>
            <a:ext cx="7761599" cy="6579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91200" y="1857900"/>
            <a:ext cx="2501699" cy="4710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3321087" y="1857900"/>
            <a:ext cx="2501699" cy="4710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3"/>
          </p:nvPr>
        </p:nvSpPr>
        <p:spPr>
          <a:xfrm>
            <a:off x="5950975" y="1857900"/>
            <a:ext cx="2501699" cy="4710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  <p:sp>
        <p:nvSpPr>
          <p:cNvPr id="37" name="Shape 37"/>
          <p:cNvSpPr/>
          <p:nvPr/>
        </p:nvSpPr>
        <p:spPr>
          <a:xfrm>
            <a:off x="813272" y="1506188"/>
            <a:ext cx="1533600" cy="137699"/>
          </a:xfrm>
          <a:prstGeom prst="rect">
            <a:avLst/>
          </a:prstGeom>
          <a:solidFill>
            <a:srgbClr val="4ECDC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>
            <a:off x="0" y="0"/>
            <a:ext cx="137699" cy="6858000"/>
          </a:xfrm>
          <a:prstGeom prst="rect">
            <a:avLst/>
          </a:prstGeom>
          <a:solidFill>
            <a:srgbClr val="C7F46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691200" y="634299"/>
            <a:ext cx="7761599" cy="6579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/>
          <p:nvPr/>
        </p:nvSpPr>
        <p:spPr>
          <a:xfrm>
            <a:off x="0" y="0"/>
            <a:ext cx="137699" cy="6858000"/>
          </a:xfrm>
          <a:prstGeom prst="rect">
            <a:avLst/>
          </a:prstGeom>
          <a:solidFill>
            <a:srgbClr val="C7F46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813272" y="1506188"/>
            <a:ext cx="1533600" cy="137699"/>
          </a:xfrm>
          <a:prstGeom prst="rect">
            <a:avLst/>
          </a:prstGeom>
          <a:solidFill>
            <a:srgbClr val="4ECDC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rgbClr val="4ECDC4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-3" y="6720300"/>
            <a:ext cx="9144000" cy="137699"/>
          </a:xfrm>
          <a:prstGeom prst="rect">
            <a:avLst/>
          </a:prstGeom>
          <a:solidFill>
            <a:srgbClr val="C7F46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691200" y="634299"/>
            <a:ext cx="7761599" cy="657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454F5B"/>
              </a:buClr>
              <a:buSzPct val="100000"/>
              <a:buFont typeface="Montserrat"/>
              <a:buNone/>
              <a:defRPr sz="3000" b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buClr>
                <a:srgbClr val="454F5B"/>
              </a:buClr>
              <a:buSzPct val="100000"/>
              <a:buFont typeface="Montserrat"/>
              <a:buNone/>
              <a:defRPr sz="3000" b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buClr>
                <a:srgbClr val="454F5B"/>
              </a:buClr>
              <a:buSzPct val="100000"/>
              <a:buFont typeface="Montserrat"/>
              <a:buNone/>
              <a:defRPr sz="3000" b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buClr>
                <a:srgbClr val="454F5B"/>
              </a:buClr>
              <a:buSzPct val="100000"/>
              <a:buFont typeface="Montserrat"/>
              <a:buNone/>
              <a:defRPr sz="3000" b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buClr>
                <a:srgbClr val="454F5B"/>
              </a:buClr>
              <a:buSzPct val="100000"/>
              <a:buFont typeface="Montserrat"/>
              <a:buNone/>
              <a:defRPr sz="3000" b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buClr>
                <a:srgbClr val="454F5B"/>
              </a:buClr>
              <a:buSzPct val="100000"/>
              <a:buFont typeface="Montserrat"/>
              <a:buNone/>
              <a:defRPr sz="3000" b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buClr>
                <a:srgbClr val="454F5B"/>
              </a:buClr>
              <a:buSzPct val="100000"/>
              <a:buFont typeface="Montserrat"/>
              <a:buNone/>
              <a:defRPr sz="3000" b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buClr>
                <a:srgbClr val="454F5B"/>
              </a:buClr>
              <a:buSzPct val="100000"/>
              <a:buFont typeface="Montserrat"/>
              <a:buNone/>
              <a:defRPr sz="3000" b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buClr>
                <a:srgbClr val="454F5B"/>
              </a:buClr>
              <a:buSzPct val="100000"/>
              <a:buFont typeface="Montserrat"/>
              <a:buNone/>
              <a:defRPr sz="3000" b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691200" y="1811604"/>
            <a:ext cx="7761599" cy="441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C7F464"/>
              </a:buClr>
              <a:buSzPct val="100000"/>
              <a:buFont typeface="Montserrat"/>
              <a:buChar char="▣"/>
              <a:defRPr sz="24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480"/>
              </a:spcBef>
              <a:buClr>
                <a:srgbClr val="C7F464"/>
              </a:buClr>
              <a:buSzPct val="100000"/>
              <a:buFont typeface="Montserrat"/>
              <a:buChar char="□"/>
              <a:defRPr sz="20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480"/>
              </a:spcBef>
              <a:buClr>
                <a:srgbClr val="C7F464"/>
              </a:buClr>
              <a:buSzPct val="100000"/>
              <a:buFont typeface="Montserrat"/>
              <a:defRPr sz="20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360"/>
              </a:spcBef>
              <a:buClr>
                <a:srgbClr val="C7F464"/>
              </a:buClr>
              <a:buSzPct val="100000"/>
              <a:buFont typeface="Montserrat"/>
              <a:defRPr sz="18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360"/>
              </a:spcBef>
              <a:buClr>
                <a:srgbClr val="C7F464"/>
              </a:buClr>
              <a:buSzPct val="100000"/>
              <a:buFont typeface="Montserrat"/>
              <a:defRPr sz="18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360"/>
              </a:spcBef>
              <a:buClr>
                <a:srgbClr val="C7F464"/>
              </a:buClr>
              <a:buSzPct val="100000"/>
              <a:buFont typeface="Montserrat"/>
              <a:defRPr sz="18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360"/>
              </a:spcBef>
              <a:buClr>
                <a:srgbClr val="C7F464"/>
              </a:buClr>
              <a:buSzPct val="100000"/>
              <a:buFont typeface="Montserrat"/>
              <a:defRPr sz="18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360"/>
              </a:spcBef>
              <a:buClr>
                <a:srgbClr val="C7F464"/>
              </a:buClr>
              <a:buSzPct val="100000"/>
              <a:buFont typeface="Montserrat"/>
              <a:defRPr sz="18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360"/>
              </a:spcBef>
              <a:buClr>
                <a:srgbClr val="C7F464"/>
              </a:buClr>
              <a:buSzPct val="100000"/>
              <a:buFont typeface="Montserrat"/>
              <a:defRPr sz="18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6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elvlad2005@gmail.co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0" y="0"/>
            <a:ext cx="9144000" cy="2619900"/>
          </a:xfrm>
          <a:prstGeom prst="rect">
            <a:avLst/>
          </a:prstGeom>
          <a:solidFill>
            <a:srgbClr val="C7F46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68" name="Shape 68"/>
          <p:cNvSpPr txBox="1">
            <a:spLocks noGrp="1"/>
          </p:cNvSpPr>
          <p:nvPr>
            <p:ph type="ctrTitle" idx="4294967295"/>
          </p:nvPr>
        </p:nvSpPr>
        <p:spPr>
          <a:xfrm>
            <a:off x="701982" y="56770"/>
            <a:ext cx="8001343" cy="251392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-RU" sz="8000" dirty="0" smtClean="0">
                <a:solidFill>
                  <a:srgbClr val="4ECDC4"/>
                </a:solidFill>
              </a:rPr>
              <a:t>Поколение </a:t>
            </a:r>
            <a:r>
              <a:rPr lang="en-US" sz="8000" dirty="0" smtClean="0">
                <a:solidFill>
                  <a:srgbClr val="4ECDC4"/>
                </a:solidFill>
              </a:rPr>
              <a:t>Z</a:t>
            </a:r>
            <a:endParaRPr lang="en" sz="8000">
              <a:solidFill>
                <a:srgbClr val="4ECDC4"/>
              </a:solidFill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subTitle" idx="4294967295"/>
          </p:nvPr>
        </p:nvSpPr>
        <p:spPr>
          <a:xfrm>
            <a:off x="701982" y="2917881"/>
            <a:ext cx="8001343" cy="835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-RU" sz="2800" b="1" dirty="0" smtClean="0"/>
              <a:t>Средства получения обратной связи во </a:t>
            </a:r>
            <a:r>
              <a:rPr lang="ru-RU" sz="2800" b="1" dirty="0" err="1" smtClean="0"/>
              <a:t>внутришкольном</a:t>
            </a:r>
            <a:r>
              <a:rPr lang="ru-RU" sz="2800" b="1" dirty="0" smtClean="0"/>
              <a:t> управлении</a:t>
            </a:r>
            <a:endParaRPr lang="en" sz="2800" b="1" dirty="0"/>
          </a:p>
        </p:txBody>
      </p:sp>
      <p:sp>
        <p:nvSpPr>
          <p:cNvPr id="70" name="Shape 70"/>
          <p:cNvSpPr txBox="1">
            <a:spLocks noGrp="1"/>
          </p:cNvSpPr>
          <p:nvPr>
            <p:ph type="body" idx="4294967295"/>
          </p:nvPr>
        </p:nvSpPr>
        <p:spPr>
          <a:xfrm>
            <a:off x="1878428" y="4564697"/>
            <a:ext cx="6665099" cy="1892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ru-RU" sz="2000" dirty="0" smtClean="0"/>
              <a:t>Елена </a:t>
            </a:r>
            <a:r>
              <a:rPr lang="ru-RU" sz="2000" dirty="0" err="1" smtClean="0"/>
              <a:t>Саляхутдинова</a:t>
            </a:r>
            <a:r>
              <a:rPr lang="ru-RU" sz="2000" dirty="0" smtClean="0"/>
              <a:t>, </a:t>
            </a:r>
          </a:p>
          <a:p>
            <a:pPr lvl="0" algn="r" rtl="0">
              <a:spcBef>
                <a:spcPts val="0"/>
              </a:spcBef>
              <a:buNone/>
            </a:pPr>
            <a:r>
              <a:rPr lang="ru-RU" sz="2000" dirty="0" smtClean="0"/>
              <a:t>АНОО «Международная школа Казани» </a:t>
            </a:r>
            <a:endParaRPr lang="ru-RU" sz="2000" dirty="0"/>
          </a:p>
          <a:p>
            <a:pPr lvl="0" algn="r" rtl="0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454F5B"/>
                </a:solidFill>
              </a:rPr>
              <a:t>19.04.2019</a:t>
            </a:r>
            <a:endParaRPr lang="en" sz="2000" dirty="0">
              <a:solidFill>
                <a:srgbClr val="454F5B"/>
              </a:solidFill>
            </a:endParaRPr>
          </a:p>
        </p:txBody>
      </p:sp>
      <p:sp>
        <p:nvSpPr>
          <p:cNvPr id="71" name="Shape 71"/>
          <p:cNvSpPr/>
          <p:nvPr/>
        </p:nvSpPr>
        <p:spPr>
          <a:xfrm>
            <a:off x="802255" y="4323229"/>
            <a:ext cx="1533600" cy="137699"/>
          </a:xfrm>
          <a:prstGeom prst="rect">
            <a:avLst/>
          </a:prstGeom>
          <a:solidFill>
            <a:srgbClr val="454F5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>
              <a:solidFill>
                <a:srgbClr val="454F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74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691200" y="0"/>
            <a:ext cx="7761599" cy="1292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-RU" sz="2800" dirty="0" smtClean="0"/>
              <a:t>Канал влияния на изменения в школе</a:t>
            </a:r>
            <a:endParaRPr lang="en" sz="2800" dirty="0"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91200" y="1811604"/>
            <a:ext cx="7761599" cy="4412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ru-RU" dirty="0"/>
              <a:t> </a:t>
            </a:r>
            <a:r>
              <a:rPr lang="ru-RU" dirty="0" smtClean="0"/>
              <a:t> снижается напряжённость в школе</a:t>
            </a:r>
          </a:p>
          <a:p>
            <a:pPr marL="457200" lvl="0" indent="-228600" rtl="0">
              <a:spcBef>
                <a:spcPts val="0"/>
              </a:spcBef>
            </a:pPr>
            <a:endParaRPr lang="ru-RU" dirty="0"/>
          </a:p>
          <a:p>
            <a:pPr marL="457200" lvl="0" indent="-228600" rtl="0">
              <a:spcBef>
                <a:spcPts val="0"/>
              </a:spcBef>
            </a:pPr>
            <a:r>
              <a:rPr lang="ru-RU" dirty="0" smtClean="0"/>
              <a:t> легче организовать конструктивное обсуждение любой проблемы</a:t>
            </a:r>
          </a:p>
          <a:p>
            <a:pPr marL="457200" lvl="0" indent="-228600" rtl="0">
              <a:spcBef>
                <a:spcPts val="0"/>
              </a:spcBef>
            </a:pPr>
            <a:endParaRPr lang="ru-RU" dirty="0"/>
          </a:p>
          <a:p>
            <a:pPr marL="457200" lvl="0" indent="-228600" rtl="0">
              <a:spcBef>
                <a:spcPts val="0"/>
              </a:spcBef>
            </a:pPr>
            <a:r>
              <a:rPr lang="ru-RU" dirty="0" smtClean="0"/>
              <a:t> легче принимаются важные решения</a:t>
            </a:r>
          </a:p>
          <a:p>
            <a:pPr marL="457200" lvl="0" indent="-228600" rtl="0">
              <a:spcBef>
                <a:spcPts val="0"/>
              </a:spcBef>
            </a:pPr>
            <a:endParaRPr lang="ru-RU" dirty="0"/>
          </a:p>
          <a:p>
            <a:pPr marL="457200" lvl="0" indent="-228600" rtl="0">
              <a:spcBef>
                <a:spcPts val="0"/>
              </a:spcBef>
            </a:pPr>
            <a:r>
              <a:rPr lang="ru-RU" dirty="0" smtClean="0"/>
              <a:t> в принятии решений участвуют больше членов коллектива</a:t>
            </a:r>
          </a:p>
          <a:p>
            <a:pPr marL="457200" lvl="0" indent="-228600" rtl="0">
              <a:spcBef>
                <a:spcPts val="0"/>
              </a:spcBef>
            </a:pPr>
            <a:endParaRPr lang="ru-RU" dirty="0"/>
          </a:p>
          <a:p>
            <a:pPr marL="457200" lvl="0" indent="-228600" rtl="0">
              <a:spcBef>
                <a:spcPts val="0"/>
              </a:spcBef>
            </a:pPr>
            <a:r>
              <a:rPr lang="ru-RU" dirty="0" smtClean="0"/>
              <a:t> </a:t>
            </a:r>
            <a:r>
              <a:rPr lang="ru-RU" dirty="0" smtClean="0"/>
              <a:t>формирование </a:t>
            </a:r>
            <a:r>
              <a:rPr lang="ru-RU" dirty="0" smtClean="0"/>
              <a:t>новой школьной культуры</a:t>
            </a:r>
          </a:p>
          <a:p>
            <a:pPr marL="457200" lvl="0" indent="-228600" rtl="0">
              <a:spcBef>
                <a:spcPts val="0"/>
              </a:spcBef>
            </a:pPr>
            <a:endParaRPr lang="ru-RU" dirty="0"/>
          </a:p>
          <a:p>
            <a:pPr marL="228600" lvl="0" rtl="0">
              <a:spcBef>
                <a:spcPts val="0"/>
              </a:spcBef>
              <a:buNone/>
            </a:pPr>
            <a:endParaRPr lang="en-US" dirty="0"/>
          </a:p>
          <a:p>
            <a:pPr marL="457200" lvl="0" indent="-228600" rtl="0">
              <a:spcBef>
                <a:spcPts val="0"/>
              </a:spcBef>
            </a:pPr>
            <a:endParaRPr lang="ru-RU" dirty="0" smtClean="0"/>
          </a:p>
          <a:p>
            <a:pPr marL="457200" lvl="0" indent="-228600" rtl="0">
              <a:spcBef>
                <a:spcPts val="0"/>
              </a:spcBef>
            </a:pPr>
            <a:endParaRPr lang="en" dirty="0"/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419159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691200" y="0"/>
            <a:ext cx="7761599" cy="1292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-RU" dirty="0" smtClean="0"/>
              <a:t>Важные составляющие</a:t>
            </a:r>
            <a:endParaRPr lang="en" dirty="0"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91200" y="1811604"/>
            <a:ext cx="7761599" cy="4412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sz="2800" dirty="0" smtClean="0"/>
              <a:t>Для чего проводится опрос, что делать с полученными данными? </a:t>
            </a:r>
            <a:endParaRPr lang="en" sz="2800" dirty="0"/>
          </a:p>
          <a:p>
            <a:pPr marL="457200" lvl="0" indent="-228600" rtl="0">
              <a:spcBef>
                <a:spcPts val="0"/>
              </a:spcBef>
            </a:pPr>
            <a:r>
              <a:rPr lang="ru-RU" sz="2800" dirty="0"/>
              <a:t> </a:t>
            </a:r>
            <a:r>
              <a:rPr lang="ru-RU" sz="2800" dirty="0" smtClean="0"/>
              <a:t> Кто ответственный?</a:t>
            </a:r>
            <a:endParaRPr lang="en" sz="2800" dirty="0"/>
          </a:p>
          <a:p>
            <a:pPr marL="457200" lvl="0" indent="-228600" rtl="0">
              <a:spcBef>
                <a:spcPts val="0"/>
              </a:spcBef>
            </a:pPr>
            <a:r>
              <a:rPr lang="ru-RU" sz="2800" dirty="0"/>
              <a:t> </a:t>
            </a:r>
            <a:r>
              <a:rPr lang="ru-RU" sz="2800" dirty="0" smtClean="0"/>
              <a:t> Целевая аудитория (ученики, классные руководители, родители…)</a:t>
            </a:r>
          </a:p>
          <a:p>
            <a:pPr marL="457200" lvl="0" indent="-228600" rtl="0">
              <a:spcBef>
                <a:spcPts val="0"/>
              </a:spcBef>
            </a:pPr>
            <a:r>
              <a:rPr lang="ru-RU" sz="2800" dirty="0"/>
              <a:t> </a:t>
            </a:r>
            <a:r>
              <a:rPr lang="ru-RU" sz="2800" dirty="0" smtClean="0"/>
              <a:t> Сроки, форма, анонимность</a:t>
            </a:r>
            <a:endParaRPr lang="en-US" sz="2800" dirty="0" smtClean="0"/>
          </a:p>
          <a:p>
            <a:pPr marL="457200" lvl="0" indent="-228600" rtl="0">
              <a:spcBef>
                <a:spcPts val="0"/>
              </a:spcBef>
            </a:pPr>
            <a:r>
              <a:rPr lang="en-US" sz="2800" dirty="0"/>
              <a:t> </a:t>
            </a:r>
            <a:r>
              <a:rPr lang="ru-RU" sz="2800" dirty="0" smtClean="0"/>
              <a:t> Наглядность, доступность, интерпретация, выводы, конфиденциальность</a:t>
            </a:r>
            <a:endParaRPr lang="en-US" sz="2800" dirty="0" smtClean="0"/>
          </a:p>
          <a:p>
            <a:pPr marL="228600" lvl="0" rtl="0">
              <a:spcBef>
                <a:spcPts val="0"/>
              </a:spcBef>
              <a:buNone/>
            </a:pPr>
            <a:r>
              <a:rPr lang="ru-RU" sz="2800" dirty="0" smtClean="0"/>
              <a:t> </a:t>
            </a:r>
            <a:endParaRPr lang="en-US" sz="2800" dirty="0"/>
          </a:p>
          <a:p>
            <a:pPr marL="457200" lvl="0" indent="-228600" rtl="0">
              <a:spcBef>
                <a:spcPts val="0"/>
              </a:spcBef>
            </a:pPr>
            <a:endParaRPr lang="ru-RU" dirty="0" smtClean="0"/>
          </a:p>
          <a:p>
            <a:pPr marL="457200" lvl="0" indent="-228600" rtl="0">
              <a:spcBef>
                <a:spcPts val="0"/>
              </a:spcBef>
            </a:pPr>
            <a:endParaRPr lang="en" dirty="0"/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56759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91200" y="1857900"/>
            <a:ext cx="3767400" cy="4710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b="1" dirty="0" smtClean="0"/>
              <a:t>Y</a:t>
            </a:r>
          </a:p>
          <a:p>
            <a:pPr marL="342900" lvl="0" indent="-342900" rtl="0">
              <a:spcBef>
                <a:spcPts val="0"/>
              </a:spcBef>
              <a:buFontTx/>
              <a:buChar char="-"/>
            </a:pPr>
            <a:r>
              <a:rPr lang="ru-RU" dirty="0" smtClean="0"/>
              <a:t>Нет ничего невозможного</a:t>
            </a:r>
            <a:endParaRPr lang="en-US" dirty="0" smtClean="0"/>
          </a:p>
          <a:p>
            <a:pPr marL="342900" lvl="0" indent="-342900" rtl="0">
              <a:spcBef>
                <a:spcPts val="0"/>
              </a:spcBef>
              <a:buFontTx/>
              <a:buChar char="-"/>
            </a:pPr>
            <a:r>
              <a:rPr lang="ru-RU" dirty="0" smtClean="0"/>
              <a:t>Что-то учить</a:t>
            </a:r>
          </a:p>
          <a:p>
            <a:pPr marL="342900" lvl="0" indent="-342900" rtl="0">
              <a:spcBef>
                <a:spcPts val="0"/>
              </a:spcBef>
              <a:buFontTx/>
              <a:buChar char="-"/>
            </a:pPr>
            <a:r>
              <a:rPr lang="ru-RU" dirty="0" smtClean="0"/>
              <a:t>Традиционная карьера</a:t>
            </a:r>
          </a:p>
          <a:p>
            <a:pPr marL="342900" lvl="0" indent="-342900" rtl="0">
              <a:spcBef>
                <a:spcPts val="0"/>
              </a:spcBef>
              <a:buFontTx/>
              <a:buChar char="-"/>
            </a:pPr>
            <a:endParaRPr lang="en"/>
          </a:p>
        </p:txBody>
      </p:sp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691200" y="634299"/>
            <a:ext cx="7761599" cy="657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-RU" dirty="0" smtClean="0"/>
              <a:t>3. Практичность.</a:t>
            </a:r>
            <a:br>
              <a:rPr lang="ru-RU" dirty="0" smtClean="0"/>
            </a:br>
            <a:r>
              <a:rPr lang="ru-RU" dirty="0" smtClean="0"/>
              <a:t>«Вернуться к реальности»</a:t>
            </a:r>
            <a:endParaRPr lang="en"/>
          </a:p>
        </p:txBody>
      </p:sp>
      <p:sp>
        <p:nvSpPr>
          <p:cNvPr id="107" name="Shape 107"/>
          <p:cNvSpPr txBox="1">
            <a:spLocks noGrp="1"/>
          </p:cNvSpPr>
          <p:nvPr>
            <p:ph type="body" idx="2"/>
          </p:nvPr>
        </p:nvSpPr>
        <p:spPr>
          <a:xfrm>
            <a:off x="4685500" y="1857900"/>
            <a:ext cx="3767400" cy="4710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b="1" dirty="0" smtClean="0"/>
              <a:t>Z</a:t>
            </a:r>
            <a:endParaRPr lang="ru-RU" b="1" dirty="0" smtClean="0"/>
          </a:p>
          <a:p>
            <a:pPr marL="342900" lvl="0" indent="-342900" rtl="0">
              <a:spcBef>
                <a:spcPts val="0"/>
              </a:spcBef>
              <a:buFontTx/>
              <a:buChar char="-"/>
            </a:pPr>
            <a:r>
              <a:rPr lang="ru-RU" dirty="0" smtClean="0"/>
              <a:t>Лучше трезво смотреть на вещи</a:t>
            </a:r>
          </a:p>
          <a:p>
            <a:pPr marL="342900" lvl="0" indent="-342900" rtl="0">
              <a:spcBef>
                <a:spcPts val="0"/>
              </a:spcBef>
              <a:buFontTx/>
              <a:buChar char="-"/>
            </a:pPr>
            <a:r>
              <a:rPr lang="ru-RU" dirty="0" smtClean="0"/>
              <a:t>Делать и презентовать результат</a:t>
            </a:r>
          </a:p>
          <a:p>
            <a:pPr marL="342900" lvl="0" indent="-342900" rtl="0">
              <a:spcBef>
                <a:spcPts val="0"/>
              </a:spcBef>
              <a:buFontTx/>
              <a:buChar char="-"/>
            </a:pPr>
            <a:r>
              <a:rPr lang="ru-RU" dirty="0" smtClean="0"/>
              <a:t>Планирование карьеры со школы</a:t>
            </a:r>
          </a:p>
          <a:p>
            <a:pPr marL="342900" lvl="0" indent="-342900" rtl="0">
              <a:spcBef>
                <a:spcPts val="0"/>
              </a:spcBef>
              <a:buFontTx/>
              <a:buChar char="-"/>
            </a:pPr>
            <a:r>
              <a:rPr lang="ru-RU" dirty="0" smtClean="0"/>
              <a:t>Не где учиться, а кем стать. Преимущество у людей с опытом</a:t>
            </a:r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7876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691200" y="634299"/>
            <a:ext cx="7761599" cy="657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-RU" dirty="0" smtClean="0"/>
              <a:t>4. ВЭБ-экономисты</a:t>
            </a:r>
            <a:endParaRPr lang="en"/>
          </a:p>
        </p:txBody>
      </p:sp>
      <p:sp>
        <p:nvSpPr>
          <p:cNvPr id="194" name="Shape 194"/>
          <p:cNvSpPr txBox="1"/>
          <p:nvPr/>
        </p:nvSpPr>
        <p:spPr>
          <a:xfrm>
            <a:off x="1143000" y="2323275"/>
            <a:ext cx="6829425" cy="778200"/>
          </a:xfrm>
          <a:prstGeom prst="rect">
            <a:avLst/>
          </a:prstGeom>
          <a:noFill/>
          <a:ln w="114300" cap="rnd" cmpd="sng">
            <a:solidFill>
              <a:srgbClr val="C7F464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Экономика совместного потребления</a:t>
            </a:r>
            <a:endParaRPr lang="en" sz="2400">
              <a:solidFill>
                <a:srgbClr val="454F5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5" name="Shape 195"/>
          <p:cNvSpPr txBox="1"/>
          <p:nvPr/>
        </p:nvSpPr>
        <p:spPr>
          <a:xfrm>
            <a:off x="1157286" y="3646582"/>
            <a:ext cx="6829425" cy="774917"/>
          </a:xfrm>
          <a:prstGeom prst="rect">
            <a:avLst/>
          </a:prstGeom>
          <a:noFill/>
          <a:ln w="114300" cap="rnd" cmpd="sng">
            <a:solidFill>
              <a:srgbClr val="C7F464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Делать добро-часть генетического кода</a:t>
            </a:r>
            <a:endParaRPr lang="en" sz="2400">
              <a:solidFill>
                <a:srgbClr val="454F5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6" name="Shape 196"/>
          <p:cNvSpPr txBox="1"/>
          <p:nvPr/>
        </p:nvSpPr>
        <p:spPr>
          <a:xfrm>
            <a:off x="1165352" y="4963325"/>
            <a:ext cx="6807073" cy="778200"/>
          </a:xfrm>
          <a:prstGeom prst="rect">
            <a:avLst/>
          </a:prstGeom>
          <a:noFill/>
          <a:ln w="114300" cap="rnd" cmpd="sng">
            <a:solidFill>
              <a:srgbClr val="C7F464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Соединение ком</a:t>
            </a:r>
            <a:r>
              <a:rPr lang="ru-RU" sz="2400" dirty="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м</a:t>
            </a:r>
            <a:r>
              <a:rPr lang="ru-RU" sz="2400" dirty="0" smtClean="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ерческого и некоммерческого </a:t>
            </a:r>
            <a:endParaRPr lang="en" sz="2400" dirty="0">
              <a:solidFill>
                <a:srgbClr val="454F5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97" name="Shape 197"/>
          <p:cNvCxnSpPr>
            <a:stCxn id="194" idx="2"/>
            <a:endCxn id="195" idx="0"/>
          </p:cNvCxnSpPr>
          <p:nvPr/>
        </p:nvCxnSpPr>
        <p:spPr>
          <a:xfrm>
            <a:off x="4557713" y="3101475"/>
            <a:ext cx="14286" cy="545107"/>
          </a:xfrm>
          <a:prstGeom prst="straightConnector1">
            <a:avLst/>
          </a:prstGeom>
          <a:noFill/>
          <a:ln w="38100" cap="rnd" cmpd="sng">
            <a:solidFill>
              <a:srgbClr val="454F5B"/>
            </a:solidFill>
            <a:prstDash val="solid"/>
            <a:round/>
            <a:headEnd type="diamond" w="med" len="med"/>
            <a:tailEnd type="diamond" w="med" len="med"/>
          </a:ln>
        </p:spPr>
      </p:cxnSp>
      <p:cxnSp>
        <p:nvCxnSpPr>
          <p:cNvPr id="198" name="Shape 198"/>
          <p:cNvCxnSpPr>
            <a:stCxn id="195" idx="2"/>
            <a:endCxn id="196" idx="0"/>
          </p:cNvCxnSpPr>
          <p:nvPr/>
        </p:nvCxnSpPr>
        <p:spPr>
          <a:xfrm flipH="1">
            <a:off x="4568889" y="4421499"/>
            <a:ext cx="3110" cy="541826"/>
          </a:xfrm>
          <a:prstGeom prst="straightConnector1">
            <a:avLst/>
          </a:prstGeom>
          <a:noFill/>
          <a:ln w="38100" cap="rnd" cmpd="sng">
            <a:solidFill>
              <a:srgbClr val="454F5B"/>
            </a:solidFill>
            <a:prstDash val="solid"/>
            <a:round/>
            <a:headEnd type="diamond" w="med" len="med"/>
            <a:tailEnd type="diamond" w="med" len="med"/>
          </a:ln>
        </p:spPr>
      </p:cxnSp>
    </p:spTree>
    <p:extLst>
      <p:ext uri="{BB962C8B-B14F-4D97-AF65-F5344CB8AC3E}">
        <p14:creationId xmlns:p14="http://schemas.microsoft.com/office/powerpoint/2010/main" val="2097035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691200" y="0"/>
            <a:ext cx="7761599" cy="1292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-RU" dirty="0" smtClean="0"/>
              <a:t>5. Синдром упущенной выгоды</a:t>
            </a:r>
            <a:endParaRPr lang="en"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91200" y="1811604"/>
            <a:ext cx="7761599" cy="4412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ru-RU" dirty="0"/>
              <a:t> </a:t>
            </a:r>
            <a:r>
              <a:rPr lang="ru-RU" dirty="0" smtClean="0"/>
              <a:t>Обитатели  виртуального мира</a:t>
            </a:r>
          </a:p>
          <a:p>
            <a:pPr marL="457200" lvl="0" indent="-228600" rtl="0">
              <a:spcBef>
                <a:spcPts val="0"/>
              </a:spcBef>
            </a:pPr>
            <a:endParaRPr lang="ru-RU" dirty="0"/>
          </a:p>
          <a:p>
            <a:pPr marL="457200" lvl="0" indent="-228600" rtl="0">
              <a:spcBef>
                <a:spcPts val="0"/>
              </a:spcBef>
            </a:pPr>
            <a:r>
              <a:rPr lang="ru-RU" dirty="0" smtClean="0"/>
              <a:t> «Быть не хуже других»</a:t>
            </a:r>
          </a:p>
          <a:p>
            <a:pPr marL="457200" lvl="0" indent="-228600" rtl="0">
              <a:spcBef>
                <a:spcPts val="0"/>
              </a:spcBef>
            </a:pPr>
            <a:endParaRPr lang="ru-RU" dirty="0"/>
          </a:p>
          <a:p>
            <a:pPr marL="457200" lvl="0" indent="-228600" rtl="0">
              <a:spcBef>
                <a:spcPts val="0"/>
              </a:spcBef>
            </a:pPr>
            <a:r>
              <a:rPr lang="ru-RU" dirty="0" smtClean="0"/>
              <a:t> Бесконечный список желаний</a:t>
            </a:r>
          </a:p>
          <a:p>
            <a:pPr marL="457200" lvl="0" indent="-228600" rtl="0">
              <a:spcBef>
                <a:spcPts val="0"/>
              </a:spcBef>
            </a:pPr>
            <a:endParaRPr lang="ru-RU" dirty="0"/>
          </a:p>
          <a:p>
            <a:pPr marL="457200" lvl="0" indent="-228600" rtl="0">
              <a:spcBef>
                <a:spcPts val="0"/>
              </a:spcBef>
            </a:pPr>
            <a:r>
              <a:rPr lang="ru-RU" dirty="0" smtClean="0"/>
              <a:t> Побочный эффект - эмоциональный аспект</a:t>
            </a:r>
          </a:p>
          <a:p>
            <a:pPr marL="457200" lvl="0" indent="-228600" rtl="0">
              <a:spcBef>
                <a:spcPts val="0"/>
              </a:spcBef>
            </a:pPr>
            <a:endParaRPr lang="ru-RU" dirty="0"/>
          </a:p>
          <a:p>
            <a:pPr marL="457200" lvl="0" indent="-228600" rtl="0">
              <a:spcBef>
                <a:spcPts val="0"/>
              </a:spcBef>
            </a:pPr>
            <a:r>
              <a:rPr lang="ru-RU" dirty="0" smtClean="0"/>
              <a:t> Многозадачность. Фокус внимания 8 сек</a:t>
            </a:r>
          </a:p>
          <a:p>
            <a:pPr marL="457200" lvl="0" indent="-228600" rtl="0">
              <a:spcBef>
                <a:spcPts val="0"/>
              </a:spcBef>
            </a:pPr>
            <a:endParaRPr lang="ru-RU" dirty="0"/>
          </a:p>
          <a:p>
            <a:pPr marL="457200" lvl="0" indent="-228600" rtl="0">
              <a:spcBef>
                <a:spcPts val="0"/>
              </a:spcBef>
            </a:pPr>
            <a:r>
              <a:rPr lang="ru-RU" dirty="0" smtClean="0"/>
              <a:t> Терпеть скуку = упускать что-то важное</a:t>
            </a:r>
            <a:endParaRPr lang="en-US" dirty="0"/>
          </a:p>
          <a:p>
            <a:pPr marL="457200" lvl="0" indent="-228600" rtl="0">
              <a:spcBef>
                <a:spcPts val="0"/>
              </a:spcBef>
            </a:pPr>
            <a:endParaRPr lang="ru-RU" dirty="0" smtClean="0"/>
          </a:p>
          <a:p>
            <a:pPr marL="457200" lvl="0" indent="-228600" rtl="0">
              <a:spcBef>
                <a:spcPts val="0"/>
              </a:spcBef>
            </a:pPr>
            <a:endParaRPr lang="en" dirty="0"/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44592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691200" y="634299"/>
            <a:ext cx="7761599" cy="657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-RU" dirty="0" smtClean="0"/>
              <a:t>6. Сделай сам</a:t>
            </a:r>
            <a:endParaRPr lang="en" dirty="0"/>
          </a:p>
        </p:txBody>
      </p:sp>
      <p:sp>
        <p:nvSpPr>
          <p:cNvPr id="144" name="Shape 144"/>
          <p:cNvSpPr/>
          <p:nvPr/>
        </p:nvSpPr>
        <p:spPr>
          <a:xfrm>
            <a:off x="3190800" y="2362200"/>
            <a:ext cx="2724300" cy="2724300"/>
          </a:xfrm>
          <a:prstGeom prst="ellipse">
            <a:avLst/>
          </a:prstGeom>
          <a:noFill/>
          <a:ln w="114300" cap="flat" cmpd="sng">
            <a:solidFill>
              <a:srgbClr val="4ECDC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Потребность в наставниках</a:t>
            </a:r>
            <a:endParaRPr lang="en" sz="2000" dirty="0">
              <a:solidFill>
                <a:srgbClr val="454F5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5" name="Shape 145"/>
          <p:cNvSpPr/>
          <p:nvPr/>
        </p:nvSpPr>
        <p:spPr>
          <a:xfrm>
            <a:off x="733350" y="2362200"/>
            <a:ext cx="2724300" cy="2724300"/>
          </a:xfrm>
          <a:prstGeom prst="ellipse">
            <a:avLst/>
          </a:prstGeom>
          <a:noFill/>
          <a:ln w="114300" cap="flat" cmpd="sng">
            <a:solidFill>
              <a:srgbClr val="C7F46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Доступность информации</a:t>
            </a:r>
            <a:endParaRPr lang="en" sz="1800" dirty="0">
              <a:solidFill>
                <a:srgbClr val="454F5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6" name="Shape 146"/>
          <p:cNvSpPr/>
          <p:nvPr/>
        </p:nvSpPr>
        <p:spPr>
          <a:xfrm>
            <a:off x="5686350" y="2362200"/>
            <a:ext cx="2724300" cy="2724300"/>
          </a:xfrm>
          <a:prstGeom prst="ellipse">
            <a:avLst/>
          </a:prstGeom>
          <a:noFill/>
          <a:ln w="114300" cap="flat" cmpd="sng">
            <a:solidFill>
              <a:srgbClr val="454F5B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«шоу одного артиста»</a:t>
            </a:r>
            <a:endParaRPr lang="en" sz="2000" dirty="0">
              <a:solidFill>
                <a:srgbClr val="454F5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25143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691200" y="0"/>
            <a:ext cx="7761599" cy="1292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-RU" dirty="0" smtClean="0"/>
              <a:t>7. Мотивация</a:t>
            </a:r>
            <a:endParaRPr lang="en" dirty="0"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91200" y="1811604"/>
            <a:ext cx="7761599" cy="4412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ru-RU" dirty="0"/>
              <a:t> </a:t>
            </a:r>
            <a:r>
              <a:rPr lang="ru-RU" dirty="0" smtClean="0"/>
              <a:t>Мотивированные победители (выгода из проигрыша)</a:t>
            </a:r>
          </a:p>
          <a:p>
            <a:pPr marL="457200" lvl="0" indent="-228600" rtl="0">
              <a:spcBef>
                <a:spcPts val="0"/>
              </a:spcBef>
            </a:pPr>
            <a:endParaRPr lang="ru-RU" dirty="0"/>
          </a:p>
          <a:p>
            <a:pPr marL="457200" lvl="0" indent="-228600" rtl="0">
              <a:spcBef>
                <a:spcPts val="0"/>
              </a:spcBef>
            </a:pPr>
            <a:r>
              <a:rPr lang="ru-RU" dirty="0"/>
              <a:t> </a:t>
            </a:r>
            <a:r>
              <a:rPr lang="ru-RU" dirty="0" smtClean="0"/>
              <a:t>Демоны скорости</a:t>
            </a:r>
          </a:p>
          <a:p>
            <a:pPr marL="457200" lvl="0" indent="-228600" rtl="0">
              <a:spcBef>
                <a:spcPts val="0"/>
              </a:spcBef>
            </a:pPr>
            <a:endParaRPr lang="ru-RU" dirty="0"/>
          </a:p>
          <a:p>
            <a:pPr marL="457200" lvl="0" indent="-228600" rtl="0">
              <a:spcBef>
                <a:spcPts val="0"/>
              </a:spcBef>
            </a:pPr>
            <a:r>
              <a:rPr lang="ru-RU" dirty="0" smtClean="0"/>
              <a:t>«Мы не ждем выхода в отставку…»</a:t>
            </a:r>
          </a:p>
          <a:p>
            <a:pPr marL="457200" lvl="0" indent="-228600" rtl="0">
              <a:spcBef>
                <a:spcPts val="0"/>
              </a:spcBef>
            </a:pPr>
            <a:endParaRPr lang="ru-RU" dirty="0"/>
          </a:p>
          <a:p>
            <a:pPr marL="457200" lvl="0" indent="-228600" rtl="0">
              <a:spcBef>
                <a:spcPts val="0"/>
              </a:spcBef>
            </a:pPr>
            <a:r>
              <a:rPr lang="ru-RU" dirty="0" smtClean="0"/>
              <a:t> ЗОЖ</a:t>
            </a:r>
          </a:p>
          <a:p>
            <a:pPr marL="457200" lvl="0" indent="-228600" rtl="0">
              <a:spcBef>
                <a:spcPts val="0"/>
              </a:spcBef>
            </a:pPr>
            <a:endParaRPr lang="ru-RU" dirty="0"/>
          </a:p>
          <a:p>
            <a:pPr marL="457200" lvl="0" indent="-228600" rtl="0">
              <a:spcBef>
                <a:spcPts val="0"/>
              </a:spcBef>
            </a:pPr>
            <a:r>
              <a:rPr lang="ru-RU" dirty="0"/>
              <a:t> </a:t>
            </a:r>
            <a:r>
              <a:rPr lang="ru-RU" dirty="0" smtClean="0"/>
              <a:t>На страже приватности </a:t>
            </a:r>
          </a:p>
          <a:p>
            <a:pPr marL="228600" lvl="0" rtl="0">
              <a:spcBef>
                <a:spcPts val="0"/>
              </a:spcBef>
              <a:buNone/>
            </a:pPr>
            <a:r>
              <a:rPr lang="ru-RU" dirty="0"/>
              <a:t>Д</a:t>
            </a:r>
            <a:r>
              <a:rPr lang="ru-RU" dirty="0" smtClean="0"/>
              <a:t>аже рыба не попадет на крючок, если будет держать рот на замке</a:t>
            </a:r>
            <a:endParaRPr lang="en-US" dirty="0"/>
          </a:p>
          <a:p>
            <a:pPr marL="457200" lvl="0" indent="-228600" rtl="0">
              <a:spcBef>
                <a:spcPts val="0"/>
              </a:spcBef>
            </a:pPr>
            <a:endParaRPr lang="ru-RU" dirty="0" smtClean="0"/>
          </a:p>
          <a:p>
            <a:pPr marL="457200" lvl="0" indent="-228600" rtl="0">
              <a:spcBef>
                <a:spcPts val="0"/>
              </a:spcBef>
            </a:pPr>
            <a:endParaRPr lang="en" dirty="0"/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62834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/>
          <p:nvPr/>
        </p:nvSpPr>
        <p:spPr>
          <a:xfrm>
            <a:off x="0" y="0"/>
            <a:ext cx="9144000" cy="2619900"/>
          </a:xfrm>
          <a:prstGeom prst="rect">
            <a:avLst/>
          </a:prstGeom>
          <a:solidFill>
            <a:srgbClr val="C7F46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1" name="Shape 331"/>
          <p:cNvSpPr txBox="1">
            <a:spLocks noGrp="1"/>
          </p:cNvSpPr>
          <p:nvPr>
            <p:ph type="ctrTitle" idx="4294967295"/>
          </p:nvPr>
        </p:nvSpPr>
        <p:spPr>
          <a:xfrm>
            <a:off x="620975" y="1434088"/>
            <a:ext cx="6746099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sz="10000" dirty="0" smtClean="0">
                <a:solidFill>
                  <a:srgbClr val="4ECDC4"/>
                </a:solidFill>
              </a:rPr>
              <a:t>Спасибо</a:t>
            </a:r>
            <a:r>
              <a:rPr lang="en" sz="10000" dirty="0" smtClean="0">
                <a:solidFill>
                  <a:srgbClr val="4ECDC4"/>
                </a:solidFill>
              </a:rPr>
              <a:t>!</a:t>
            </a:r>
            <a:endParaRPr lang="en" sz="10000" dirty="0">
              <a:solidFill>
                <a:srgbClr val="4ECDC4"/>
              </a:solidFill>
            </a:endParaRPr>
          </a:p>
        </p:txBody>
      </p:sp>
      <p:sp>
        <p:nvSpPr>
          <p:cNvPr id="332" name="Shape 332"/>
          <p:cNvSpPr txBox="1">
            <a:spLocks noGrp="1"/>
          </p:cNvSpPr>
          <p:nvPr>
            <p:ph type="subTitle" idx="4294967295"/>
          </p:nvPr>
        </p:nvSpPr>
        <p:spPr>
          <a:xfrm>
            <a:off x="701982" y="2917881"/>
            <a:ext cx="5025299" cy="835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sz="4000" b="1" dirty="0" smtClean="0"/>
              <a:t>Вопросы</a:t>
            </a:r>
            <a:r>
              <a:rPr lang="en" sz="4000" b="1" dirty="0" smtClean="0"/>
              <a:t>?</a:t>
            </a:r>
            <a:endParaRPr lang="en" sz="4000" b="1" dirty="0"/>
          </a:p>
        </p:txBody>
      </p:sp>
      <p:sp>
        <p:nvSpPr>
          <p:cNvPr id="333" name="Shape 333"/>
          <p:cNvSpPr txBox="1">
            <a:spLocks noGrp="1"/>
          </p:cNvSpPr>
          <p:nvPr>
            <p:ph type="body" idx="4294967295"/>
          </p:nvPr>
        </p:nvSpPr>
        <p:spPr>
          <a:xfrm>
            <a:off x="701975" y="4598650"/>
            <a:ext cx="6665099" cy="1892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sz="2000" dirty="0" smtClean="0"/>
              <a:t>Почта: </a:t>
            </a:r>
            <a:r>
              <a:rPr lang="en-US" sz="2000" dirty="0" smtClean="0">
                <a:hlinkClick r:id="rId3"/>
              </a:rPr>
              <a:t>elvlad2005@gmail.com</a:t>
            </a:r>
            <a:r>
              <a:rPr lang="en-US" sz="2000" dirty="0" smtClean="0"/>
              <a:t> </a:t>
            </a:r>
            <a:endParaRPr lang="en" sz="2000" dirty="0">
              <a:solidFill>
                <a:srgbClr val="454F5B"/>
              </a:solidFill>
            </a:endParaRPr>
          </a:p>
        </p:txBody>
      </p:sp>
      <p:sp>
        <p:nvSpPr>
          <p:cNvPr id="334" name="Shape 334"/>
          <p:cNvSpPr/>
          <p:nvPr/>
        </p:nvSpPr>
        <p:spPr>
          <a:xfrm>
            <a:off x="813272" y="4100263"/>
            <a:ext cx="1533600" cy="137699"/>
          </a:xfrm>
          <a:prstGeom prst="rect">
            <a:avLst/>
          </a:prstGeom>
          <a:solidFill>
            <a:srgbClr val="454F5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454F5B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4F5B"/>
        </a:solid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Shape 157" descr="mapa_linea_b-0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1200" y="2041187"/>
            <a:ext cx="8405951" cy="4247799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691200" y="918338"/>
            <a:ext cx="7761599" cy="657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dirty="0" smtClean="0">
                <a:solidFill>
                  <a:srgbClr val="FFFFFF"/>
                </a:solidFill>
              </a:rPr>
              <a:t>К 2020 году численность поколения</a:t>
            </a:r>
            <a:r>
              <a:rPr lang="en-US" dirty="0" smtClean="0">
                <a:solidFill>
                  <a:srgbClr val="FFFFFF"/>
                </a:solidFill>
              </a:rPr>
              <a:t> Z </a:t>
            </a:r>
            <a:r>
              <a:rPr lang="ru-RU" dirty="0" smtClean="0">
                <a:solidFill>
                  <a:srgbClr val="FFFFFF"/>
                </a:solidFill>
              </a:rPr>
              <a:t>составит около 40% населения планеты </a:t>
            </a:r>
            <a:endParaRPr lang="en" dirty="0">
              <a:solidFill>
                <a:srgbClr val="FFFFFF"/>
              </a:solidFill>
            </a:endParaRPr>
          </a:p>
        </p:txBody>
      </p:sp>
      <p:sp>
        <p:nvSpPr>
          <p:cNvPr id="160" name="Shape 160"/>
          <p:cNvSpPr/>
          <p:nvPr/>
        </p:nvSpPr>
        <p:spPr>
          <a:xfrm rot="8100000">
            <a:off x="4191309" y="3168777"/>
            <a:ext cx="146795" cy="146795"/>
          </a:xfrm>
          <a:prstGeom prst="teardrop">
            <a:avLst>
              <a:gd name="adj" fmla="val 100000"/>
            </a:avLst>
          </a:prstGeom>
          <a:solidFill>
            <a:srgbClr val="C7F464"/>
          </a:solidFill>
          <a:ln w="19050" cap="flat" cmpd="sng">
            <a:solidFill>
              <a:srgbClr val="4ECDC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61" name="Shape 161"/>
          <p:cNvSpPr/>
          <p:nvPr/>
        </p:nvSpPr>
        <p:spPr>
          <a:xfrm rot="8100000">
            <a:off x="1509034" y="3305377"/>
            <a:ext cx="146795" cy="146795"/>
          </a:xfrm>
          <a:prstGeom prst="teardrop">
            <a:avLst>
              <a:gd name="adj" fmla="val 100000"/>
            </a:avLst>
          </a:prstGeom>
          <a:solidFill>
            <a:srgbClr val="C7F464"/>
          </a:solidFill>
          <a:ln w="19050" cap="flat" cmpd="sng">
            <a:solidFill>
              <a:srgbClr val="4ECDC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62" name="Shape 162"/>
          <p:cNvSpPr/>
          <p:nvPr/>
        </p:nvSpPr>
        <p:spPr>
          <a:xfrm rot="8100000">
            <a:off x="2998634" y="5037727"/>
            <a:ext cx="146795" cy="146795"/>
          </a:xfrm>
          <a:prstGeom prst="teardrop">
            <a:avLst>
              <a:gd name="adj" fmla="val 100000"/>
            </a:avLst>
          </a:prstGeom>
          <a:solidFill>
            <a:srgbClr val="C7F464"/>
          </a:solidFill>
          <a:ln w="19050" cap="flat" cmpd="sng">
            <a:solidFill>
              <a:srgbClr val="4ECDC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63" name="Shape 163"/>
          <p:cNvSpPr/>
          <p:nvPr/>
        </p:nvSpPr>
        <p:spPr>
          <a:xfrm rot="8100000">
            <a:off x="4398909" y="4091702"/>
            <a:ext cx="146795" cy="146795"/>
          </a:xfrm>
          <a:prstGeom prst="teardrop">
            <a:avLst>
              <a:gd name="adj" fmla="val 100000"/>
            </a:avLst>
          </a:prstGeom>
          <a:solidFill>
            <a:srgbClr val="C7F464"/>
          </a:solidFill>
          <a:ln w="19050" cap="flat" cmpd="sng">
            <a:solidFill>
              <a:srgbClr val="4ECDC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64" name="Shape 164"/>
          <p:cNvSpPr/>
          <p:nvPr/>
        </p:nvSpPr>
        <p:spPr>
          <a:xfrm rot="8100000">
            <a:off x="6997660" y="3626727"/>
            <a:ext cx="146795" cy="146795"/>
          </a:xfrm>
          <a:prstGeom prst="teardrop">
            <a:avLst>
              <a:gd name="adj" fmla="val 100000"/>
            </a:avLst>
          </a:prstGeom>
          <a:solidFill>
            <a:srgbClr val="C7F464"/>
          </a:solidFill>
          <a:ln w="19050" cap="flat" cmpd="sng">
            <a:solidFill>
              <a:srgbClr val="4ECDC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65" name="Shape 165"/>
          <p:cNvSpPr/>
          <p:nvPr/>
        </p:nvSpPr>
        <p:spPr>
          <a:xfrm rot="8100000">
            <a:off x="7763160" y="5319627"/>
            <a:ext cx="146795" cy="146795"/>
          </a:xfrm>
          <a:prstGeom prst="teardrop">
            <a:avLst>
              <a:gd name="adj" fmla="val 100000"/>
            </a:avLst>
          </a:prstGeom>
          <a:solidFill>
            <a:srgbClr val="C7F464"/>
          </a:solidFill>
          <a:ln w="19050" cap="flat" cmpd="sng">
            <a:solidFill>
              <a:srgbClr val="4ECDC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691200" y="634299"/>
            <a:ext cx="7761599" cy="657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dirty="0" smtClean="0"/>
              <a:t>Игра в имена</a:t>
            </a:r>
            <a:endParaRPr lang="en"/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91200" y="2971800"/>
            <a:ext cx="2518199" cy="1430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rgbClr val="4ECDC4"/>
                </a:solidFill>
              </a:rPr>
              <a:t>75 млн человек</a:t>
            </a:r>
          </a:p>
          <a:p>
            <a:pPr lvl="0" rtl="0">
              <a:spcBef>
                <a:spcPts val="0"/>
              </a:spcBef>
              <a:buNone/>
            </a:pPr>
            <a:r>
              <a:rPr lang="ru-RU" sz="1200" dirty="0" smtClean="0">
                <a:solidFill>
                  <a:srgbClr val="002060"/>
                </a:solidFill>
              </a:rPr>
              <a:t>Традиционалисты,</a:t>
            </a:r>
          </a:p>
          <a:p>
            <a:pPr lvl="0" rtl="0">
              <a:spcBef>
                <a:spcPts val="0"/>
              </a:spcBef>
              <a:buNone/>
            </a:pPr>
            <a:r>
              <a:rPr lang="ru-RU" sz="1200" dirty="0" smtClean="0">
                <a:solidFill>
                  <a:srgbClr val="002060"/>
                </a:solidFill>
              </a:rPr>
              <a:t>Родившиеся до 1946 года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205" name="Shape 205"/>
          <p:cNvSpPr txBox="1">
            <a:spLocks noGrp="1"/>
          </p:cNvSpPr>
          <p:nvPr>
            <p:ph type="body" idx="2"/>
          </p:nvPr>
        </p:nvSpPr>
        <p:spPr>
          <a:xfrm>
            <a:off x="3338300" y="2971800"/>
            <a:ext cx="2518199" cy="1430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rgbClr val="4ECDC4"/>
                </a:solidFill>
              </a:rPr>
              <a:t>80 млн человек</a:t>
            </a:r>
            <a:endParaRPr lang="en" sz="1200" b="1" dirty="0">
              <a:solidFill>
                <a:srgbClr val="4ECDC4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ru-RU" sz="1200" dirty="0" smtClean="0"/>
              <a:t>Беби-бумеры,</a:t>
            </a:r>
          </a:p>
          <a:p>
            <a:pPr lvl="0" rtl="0">
              <a:spcBef>
                <a:spcPts val="0"/>
              </a:spcBef>
              <a:buNone/>
            </a:pPr>
            <a:r>
              <a:rPr lang="ru-RU" sz="1200" dirty="0" smtClean="0"/>
              <a:t>Родившиеся в 1946-1964 годы</a:t>
            </a:r>
            <a:endParaRPr lang="en" sz="1200" dirty="0"/>
          </a:p>
        </p:txBody>
      </p:sp>
      <p:sp>
        <p:nvSpPr>
          <p:cNvPr id="206" name="Shape 206"/>
          <p:cNvSpPr txBox="1">
            <a:spLocks noGrp="1"/>
          </p:cNvSpPr>
          <p:nvPr>
            <p:ph type="body" idx="3"/>
          </p:nvPr>
        </p:nvSpPr>
        <p:spPr>
          <a:xfrm>
            <a:off x="5985401" y="2971800"/>
            <a:ext cx="2518199" cy="1430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rgbClr val="4ECDC4"/>
                </a:solidFill>
              </a:rPr>
              <a:t>60 млн человек</a:t>
            </a:r>
            <a:endParaRPr lang="en" sz="1200" b="1">
              <a:solidFill>
                <a:srgbClr val="4ECDC4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ru-RU" sz="1200" dirty="0" smtClean="0"/>
              <a:t>Поколение  Х,</a:t>
            </a:r>
          </a:p>
          <a:p>
            <a:pPr lvl="0" rtl="0">
              <a:spcBef>
                <a:spcPts val="0"/>
              </a:spcBef>
              <a:buNone/>
            </a:pPr>
            <a:r>
              <a:rPr lang="ru-RU" sz="1200" dirty="0" smtClean="0"/>
              <a:t>Родившиеся в 1965-1979 годы</a:t>
            </a:r>
            <a:endParaRPr lang="en" sz="1200"/>
          </a:p>
          <a:p>
            <a:pPr lvl="0" rtl="0">
              <a:spcBef>
                <a:spcPts val="0"/>
              </a:spcBef>
              <a:buNone/>
            </a:pPr>
            <a:endParaRPr sz="1200" dirty="0"/>
          </a:p>
        </p:txBody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91200" y="5334000"/>
            <a:ext cx="2518199" cy="1308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rgbClr val="4ECDC4"/>
                </a:solidFill>
              </a:rPr>
              <a:t>82 млн человек</a:t>
            </a:r>
            <a:endParaRPr lang="en" sz="1200" b="1" dirty="0">
              <a:solidFill>
                <a:srgbClr val="4ECDC4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ru-RU" sz="1200" dirty="0" smtClean="0"/>
              <a:t>Миллениалы,</a:t>
            </a:r>
          </a:p>
          <a:p>
            <a:pPr lvl="0" rtl="0">
              <a:spcBef>
                <a:spcPts val="0"/>
              </a:spcBef>
              <a:buNone/>
            </a:pPr>
            <a:r>
              <a:rPr lang="ru-RU" sz="1200" dirty="0"/>
              <a:t>Р</a:t>
            </a:r>
            <a:r>
              <a:rPr lang="ru-RU" sz="1200" dirty="0" smtClean="0"/>
              <a:t>одившиеся в 1980-1994 годы</a:t>
            </a:r>
            <a:endParaRPr lang="en" sz="1200" dirty="0"/>
          </a:p>
        </p:txBody>
      </p:sp>
      <p:sp>
        <p:nvSpPr>
          <p:cNvPr id="208" name="Shape 208"/>
          <p:cNvSpPr txBox="1">
            <a:spLocks noGrp="1"/>
          </p:cNvSpPr>
          <p:nvPr>
            <p:ph type="body" idx="2"/>
          </p:nvPr>
        </p:nvSpPr>
        <p:spPr>
          <a:xfrm>
            <a:off x="3338300" y="5334000"/>
            <a:ext cx="2518199" cy="1308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rgbClr val="4ECDC4"/>
                </a:solidFill>
              </a:rPr>
              <a:t>72 млн человек</a:t>
            </a:r>
            <a:endParaRPr lang="en" sz="1200" b="1">
              <a:solidFill>
                <a:srgbClr val="4ECDC4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ru-RU" sz="1200" dirty="0" smtClean="0"/>
              <a:t>Поколение </a:t>
            </a:r>
            <a:r>
              <a:rPr lang="en-US" sz="1200" dirty="0" smtClean="0"/>
              <a:t>Z</a:t>
            </a:r>
            <a:r>
              <a:rPr lang="ru-RU" sz="1200" dirty="0" smtClean="0"/>
              <a:t>,</a:t>
            </a:r>
          </a:p>
          <a:p>
            <a:pPr lvl="0" rtl="0">
              <a:spcBef>
                <a:spcPts val="0"/>
              </a:spcBef>
              <a:buNone/>
            </a:pPr>
            <a:r>
              <a:rPr lang="ru-RU" sz="1200" dirty="0" smtClean="0"/>
              <a:t>Родившиеся в 1995-2012</a:t>
            </a:r>
            <a:endParaRPr lang="en" sz="1200"/>
          </a:p>
        </p:txBody>
      </p:sp>
      <p:sp>
        <p:nvSpPr>
          <p:cNvPr id="209" name="Shape 209"/>
          <p:cNvSpPr txBox="1">
            <a:spLocks noGrp="1"/>
          </p:cNvSpPr>
          <p:nvPr>
            <p:ph type="body" idx="3"/>
          </p:nvPr>
        </p:nvSpPr>
        <p:spPr>
          <a:xfrm>
            <a:off x="5985401" y="5334000"/>
            <a:ext cx="2518199" cy="1308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rgbClr val="4ECDC4"/>
                </a:solidFill>
              </a:rPr>
              <a:t>???</a:t>
            </a:r>
            <a:endParaRPr lang="en" sz="1200" b="1">
              <a:solidFill>
                <a:srgbClr val="4ECDC4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lang="en" sz="1200"/>
          </a:p>
          <a:p>
            <a:pPr lvl="0" rtl="0">
              <a:spcBef>
                <a:spcPts val="0"/>
              </a:spcBef>
              <a:buNone/>
            </a:pPr>
            <a:endParaRPr sz="1200" dirty="0"/>
          </a:p>
        </p:txBody>
      </p:sp>
      <p:grpSp>
        <p:nvGrpSpPr>
          <p:cNvPr id="210" name="Shape 210"/>
          <p:cNvGrpSpPr/>
          <p:nvPr/>
        </p:nvGrpSpPr>
        <p:grpSpPr>
          <a:xfrm>
            <a:off x="809121" y="4412546"/>
            <a:ext cx="875649" cy="875649"/>
            <a:chOff x="3782699" y="1538287"/>
            <a:chExt cx="1578600" cy="1578600"/>
          </a:xfrm>
        </p:grpSpPr>
        <p:sp>
          <p:nvSpPr>
            <p:cNvPr id="211" name="Shape 211"/>
            <p:cNvSpPr/>
            <p:nvPr/>
          </p:nvSpPr>
          <p:spPr>
            <a:xfrm>
              <a:off x="3782700" y="2757487"/>
              <a:ext cx="359400" cy="359400"/>
            </a:xfrm>
            <a:prstGeom prst="corner">
              <a:avLst>
                <a:gd name="adj1" fmla="val 50000"/>
                <a:gd name="adj2" fmla="val 50000"/>
              </a:avLst>
            </a:prstGeom>
            <a:solidFill>
              <a:srgbClr val="C7F46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12" name="Shape 212"/>
            <p:cNvSpPr/>
            <p:nvPr/>
          </p:nvSpPr>
          <p:spPr>
            <a:xfrm rot="-5400000">
              <a:off x="5001900" y="2757487"/>
              <a:ext cx="359400" cy="359400"/>
            </a:xfrm>
            <a:prstGeom prst="corner">
              <a:avLst>
                <a:gd name="adj1" fmla="val 50000"/>
                <a:gd name="adj2" fmla="val 50000"/>
              </a:avLst>
            </a:prstGeom>
            <a:solidFill>
              <a:srgbClr val="C7F46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13" name="Shape 213"/>
            <p:cNvSpPr/>
            <p:nvPr/>
          </p:nvSpPr>
          <p:spPr>
            <a:xfrm rot="5400000">
              <a:off x="3782699" y="1538287"/>
              <a:ext cx="359400" cy="359400"/>
            </a:xfrm>
            <a:prstGeom prst="corner">
              <a:avLst>
                <a:gd name="adj1" fmla="val 50000"/>
                <a:gd name="adj2" fmla="val 50000"/>
              </a:avLst>
            </a:prstGeom>
            <a:solidFill>
              <a:srgbClr val="C7F46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14" name="Shape 214"/>
            <p:cNvSpPr/>
            <p:nvPr/>
          </p:nvSpPr>
          <p:spPr>
            <a:xfrm rot="10800000">
              <a:off x="5001899" y="1538287"/>
              <a:ext cx="359400" cy="359400"/>
            </a:xfrm>
            <a:prstGeom prst="corner">
              <a:avLst>
                <a:gd name="adj1" fmla="val 50000"/>
                <a:gd name="adj2" fmla="val 50000"/>
              </a:avLst>
            </a:prstGeom>
            <a:solidFill>
              <a:srgbClr val="C7F46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  <p:grpSp>
        <p:nvGrpSpPr>
          <p:cNvPr id="215" name="Shape 215"/>
          <p:cNvGrpSpPr/>
          <p:nvPr/>
        </p:nvGrpSpPr>
        <p:grpSpPr>
          <a:xfrm>
            <a:off x="3457246" y="4412546"/>
            <a:ext cx="875649" cy="875649"/>
            <a:chOff x="3782699" y="1538287"/>
            <a:chExt cx="1578600" cy="1578600"/>
          </a:xfrm>
        </p:grpSpPr>
        <p:sp>
          <p:nvSpPr>
            <p:cNvPr id="216" name="Shape 216"/>
            <p:cNvSpPr/>
            <p:nvPr/>
          </p:nvSpPr>
          <p:spPr>
            <a:xfrm>
              <a:off x="3782700" y="2757487"/>
              <a:ext cx="359400" cy="359400"/>
            </a:xfrm>
            <a:prstGeom prst="corner">
              <a:avLst>
                <a:gd name="adj1" fmla="val 50000"/>
                <a:gd name="adj2" fmla="val 50000"/>
              </a:avLst>
            </a:prstGeom>
            <a:solidFill>
              <a:srgbClr val="C7F46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17" name="Shape 217"/>
            <p:cNvSpPr/>
            <p:nvPr/>
          </p:nvSpPr>
          <p:spPr>
            <a:xfrm rot="-5400000">
              <a:off x="5001900" y="2757487"/>
              <a:ext cx="359400" cy="359400"/>
            </a:xfrm>
            <a:prstGeom prst="corner">
              <a:avLst>
                <a:gd name="adj1" fmla="val 50000"/>
                <a:gd name="adj2" fmla="val 50000"/>
              </a:avLst>
            </a:prstGeom>
            <a:solidFill>
              <a:srgbClr val="C7F46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18" name="Shape 218"/>
            <p:cNvSpPr/>
            <p:nvPr/>
          </p:nvSpPr>
          <p:spPr>
            <a:xfrm rot="5400000">
              <a:off x="3782699" y="1538287"/>
              <a:ext cx="359400" cy="359400"/>
            </a:xfrm>
            <a:prstGeom prst="corner">
              <a:avLst>
                <a:gd name="adj1" fmla="val 50000"/>
                <a:gd name="adj2" fmla="val 50000"/>
              </a:avLst>
            </a:prstGeom>
            <a:solidFill>
              <a:srgbClr val="C7F46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19" name="Shape 219"/>
            <p:cNvSpPr/>
            <p:nvPr/>
          </p:nvSpPr>
          <p:spPr>
            <a:xfrm rot="10800000">
              <a:off x="5001899" y="1538287"/>
              <a:ext cx="359400" cy="359400"/>
            </a:xfrm>
            <a:prstGeom prst="corner">
              <a:avLst>
                <a:gd name="adj1" fmla="val 50000"/>
                <a:gd name="adj2" fmla="val 50000"/>
              </a:avLst>
            </a:prstGeom>
            <a:solidFill>
              <a:srgbClr val="C7F46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  <p:grpSp>
        <p:nvGrpSpPr>
          <p:cNvPr id="220" name="Shape 220"/>
          <p:cNvGrpSpPr/>
          <p:nvPr/>
        </p:nvGrpSpPr>
        <p:grpSpPr>
          <a:xfrm>
            <a:off x="6105365" y="4412546"/>
            <a:ext cx="875649" cy="875649"/>
            <a:chOff x="3782699" y="1538287"/>
            <a:chExt cx="1578600" cy="1578600"/>
          </a:xfrm>
        </p:grpSpPr>
        <p:sp>
          <p:nvSpPr>
            <p:cNvPr id="221" name="Shape 221"/>
            <p:cNvSpPr/>
            <p:nvPr/>
          </p:nvSpPr>
          <p:spPr>
            <a:xfrm>
              <a:off x="3782700" y="2757487"/>
              <a:ext cx="359400" cy="359400"/>
            </a:xfrm>
            <a:prstGeom prst="corner">
              <a:avLst>
                <a:gd name="adj1" fmla="val 50000"/>
                <a:gd name="adj2" fmla="val 50000"/>
              </a:avLst>
            </a:prstGeom>
            <a:solidFill>
              <a:srgbClr val="C7F46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22" name="Shape 222"/>
            <p:cNvSpPr/>
            <p:nvPr/>
          </p:nvSpPr>
          <p:spPr>
            <a:xfrm rot="-5400000">
              <a:off x="5001900" y="2757487"/>
              <a:ext cx="359400" cy="359400"/>
            </a:xfrm>
            <a:prstGeom prst="corner">
              <a:avLst>
                <a:gd name="adj1" fmla="val 50000"/>
                <a:gd name="adj2" fmla="val 50000"/>
              </a:avLst>
            </a:prstGeom>
            <a:solidFill>
              <a:srgbClr val="C7F46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23" name="Shape 223"/>
            <p:cNvSpPr/>
            <p:nvPr/>
          </p:nvSpPr>
          <p:spPr>
            <a:xfrm rot="5400000">
              <a:off x="3782699" y="1538287"/>
              <a:ext cx="359400" cy="359400"/>
            </a:xfrm>
            <a:prstGeom prst="corner">
              <a:avLst>
                <a:gd name="adj1" fmla="val 50000"/>
                <a:gd name="adj2" fmla="val 50000"/>
              </a:avLst>
            </a:prstGeom>
            <a:solidFill>
              <a:srgbClr val="C7F46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24" name="Shape 224"/>
            <p:cNvSpPr/>
            <p:nvPr/>
          </p:nvSpPr>
          <p:spPr>
            <a:xfrm rot="10800000">
              <a:off x="5001899" y="1538287"/>
              <a:ext cx="359400" cy="359400"/>
            </a:xfrm>
            <a:prstGeom prst="corner">
              <a:avLst>
                <a:gd name="adj1" fmla="val 50000"/>
                <a:gd name="adj2" fmla="val 50000"/>
              </a:avLst>
            </a:prstGeom>
            <a:solidFill>
              <a:srgbClr val="C7F46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  <p:grpSp>
        <p:nvGrpSpPr>
          <p:cNvPr id="225" name="Shape 225"/>
          <p:cNvGrpSpPr/>
          <p:nvPr/>
        </p:nvGrpSpPr>
        <p:grpSpPr>
          <a:xfrm>
            <a:off x="3457246" y="2068171"/>
            <a:ext cx="875649" cy="875649"/>
            <a:chOff x="3782699" y="1538287"/>
            <a:chExt cx="1578600" cy="1578600"/>
          </a:xfrm>
        </p:grpSpPr>
        <p:sp>
          <p:nvSpPr>
            <p:cNvPr id="226" name="Shape 226"/>
            <p:cNvSpPr/>
            <p:nvPr/>
          </p:nvSpPr>
          <p:spPr>
            <a:xfrm>
              <a:off x="3782700" y="2757487"/>
              <a:ext cx="359400" cy="359400"/>
            </a:xfrm>
            <a:prstGeom prst="corner">
              <a:avLst>
                <a:gd name="adj1" fmla="val 50000"/>
                <a:gd name="adj2" fmla="val 50000"/>
              </a:avLst>
            </a:prstGeom>
            <a:solidFill>
              <a:srgbClr val="C7F46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27" name="Shape 227"/>
            <p:cNvSpPr/>
            <p:nvPr/>
          </p:nvSpPr>
          <p:spPr>
            <a:xfrm rot="-5400000">
              <a:off x="5001900" y="2757487"/>
              <a:ext cx="359400" cy="359400"/>
            </a:xfrm>
            <a:prstGeom prst="corner">
              <a:avLst>
                <a:gd name="adj1" fmla="val 50000"/>
                <a:gd name="adj2" fmla="val 50000"/>
              </a:avLst>
            </a:prstGeom>
            <a:solidFill>
              <a:srgbClr val="C7F46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28" name="Shape 228"/>
            <p:cNvSpPr/>
            <p:nvPr/>
          </p:nvSpPr>
          <p:spPr>
            <a:xfrm rot="5400000">
              <a:off x="3782699" y="1538287"/>
              <a:ext cx="359400" cy="359400"/>
            </a:xfrm>
            <a:prstGeom prst="corner">
              <a:avLst>
                <a:gd name="adj1" fmla="val 50000"/>
                <a:gd name="adj2" fmla="val 50000"/>
              </a:avLst>
            </a:prstGeom>
            <a:solidFill>
              <a:srgbClr val="C7F46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29" name="Shape 229"/>
            <p:cNvSpPr/>
            <p:nvPr/>
          </p:nvSpPr>
          <p:spPr>
            <a:xfrm rot="10800000">
              <a:off x="5001899" y="1538287"/>
              <a:ext cx="359400" cy="359400"/>
            </a:xfrm>
            <a:prstGeom prst="corner">
              <a:avLst>
                <a:gd name="adj1" fmla="val 50000"/>
                <a:gd name="adj2" fmla="val 50000"/>
              </a:avLst>
            </a:prstGeom>
            <a:solidFill>
              <a:srgbClr val="C7F46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  <p:grpSp>
        <p:nvGrpSpPr>
          <p:cNvPr id="230" name="Shape 230"/>
          <p:cNvGrpSpPr/>
          <p:nvPr/>
        </p:nvGrpSpPr>
        <p:grpSpPr>
          <a:xfrm>
            <a:off x="6105365" y="2068171"/>
            <a:ext cx="875649" cy="875649"/>
            <a:chOff x="3782699" y="1538287"/>
            <a:chExt cx="1578600" cy="1578600"/>
          </a:xfrm>
        </p:grpSpPr>
        <p:sp>
          <p:nvSpPr>
            <p:cNvPr id="231" name="Shape 231"/>
            <p:cNvSpPr/>
            <p:nvPr/>
          </p:nvSpPr>
          <p:spPr>
            <a:xfrm>
              <a:off x="3782700" y="2757487"/>
              <a:ext cx="359400" cy="359400"/>
            </a:xfrm>
            <a:prstGeom prst="corner">
              <a:avLst>
                <a:gd name="adj1" fmla="val 50000"/>
                <a:gd name="adj2" fmla="val 50000"/>
              </a:avLst>
            </a:prstGeom>
            <a:solidFill>
              <a:srgbClr val="C7F46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32" name="Shape 232"/>
            <p:cNvSpPr/>
            <p:nvPr/>
          </p:nvSpPr>
          <p:spPr>
            <a:xfrm rot="-5400000">
              <a:off x="5001900" y="2757487"/>
              <a:ext cx="359400" cy="359400"/>
            </a:xfrm>
            <a:prstGeom prst="corner">
              <a:avLst>
                <a:gd name="adj1" fmla="val 50000"/>
                <a:gd name="adj2" fmla="val 50000"/>
              </a:avLst>
            </a:prstGeom>
            <a:solidFill>
              <a:srgbClr val="C7F46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33" name="Shape 233"/>
            <p:cNvSpPr/>
            <p:nvPr/>
          </p:nvSpPr>
          <p:spPr>
            <a:xfrm rot="5400000">
              <a:off x="3782699" y="1538287"/>
              <a:ext cx="359400" cy="359400"/>
            </a:xfrm>
            <a:prstGeom prst="corner">
              <a:avLst>
                <a:gd name="adj1" fmla="val 50000"/>
                <a:gd name="adj2" fmla="val 50000"/>
              </a:avLst>
            </a:prstGeom>
            <a:solidFill>
              <a:srgbClr val="C7F46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34" name="Shape 234"/>
            <p:cNvSpPr/>
            <p:nvPr/>
          </p:nvSpPr>
          <p:spPr>
            <a:xfrm rot="10800000">
              <a:off x="5001899" y="1538287"/>
              <a:ext cx="359400" cy="359400"/>
            </a:xfrm>
            <a:prstGeom prst="corner">
              <a:avLst>
                <a:gd name="adj1" fmla="val 50000"/>
                <a:gd name="adj2" fmla="val 50000"/>
              </a:avLst>
            </a:prstGeom>
            <a:solidFill>
              <a:srgbClr val="C7F46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  <p:grpSp>
        <p:nvGrpSpPr>
          <p:cNvPr id="235" name="Shape 235"/>
          <p:cNvGrpSpPr/>
          <p:nvPr/>
        </p:nvGrpSpPr>
        <p:grpSpPr>
          <a:xfrm>
            <a:off x="809121" y="2068171"/>
            <a:ext cx="875649" cy="875649"/>
            <a:chOff x="3782699" y="1538287"/>
            <a:chExt cx="1578600" cy="1578600"/>
          </a:xfrm>
        </p:grpSpPr>
        <p:sp>
          <p:nvSpPr>
            <p:cNvPr id="236" name="Shape 236"/>
            <p:cNvSpPr/>
            <p:nvPr/>
          </p:nvSpPr>
          <p:spPr>
            <a:xfrm>
              <a:off x="3782700" y="2757487"/>
              <a:ext cx="359400" cy="359400"/>
            </a:xfrm>
            <a:prstGeom prst="corner">
              <a:avLst>
                <a:gd name="adj1" fmla="val 50000"/>
                <a:gd name="adj2" fmla="val 50000"/>
              </a:avLst>
            </a:prstGeom>
            <a:solidFill>
              <a:srgbClr val="C7F46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37" name="Shape 237"/>
            <p:cNvSpPr/>
            <p:nvPr/>
          </p:nvSpPr>
          <p:spPr>
            <a:xfrm rot="-5400000">
              <a:off x="5001900" y="2757487"/>
              <a:ext cx="359400" cy="359400"/>
            </a:xfrm>
            <a:prstGeom prst="corner">
              <a:avLst>
                <a:gd name="adj1" fmla="val 50000"/>
                <a:gd name="adj2" fmla="val 50000"/>
              </a:avLst>
            </a:prstGeom>
            <a:solidFill>
              <a:srgbClr val="C7F46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38" name="Shape 238"/>
            <p:cNvSpPr/>
            <p:nvPr/>
          </p:nvSpPr>
          <p:spPr>
            <a:xfrm rot="5400000">
              <a:off x="3782699" y="1538287"/>
              <a:ext cx="359400" cy="359400"/>
            </a:xfrm>
            <a:prstGeom prst="corner">
              <a:avLst>
                <a:gd name="adj1" fmla="val 50000"/>
                <a:gd name="adj2" fmla="val 50000"/>
              </a:avLst>
            </a:prstGeom>
            <a:solidFill>
              <a:srgbClr val="C7F46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39" name="Shape 239"/>
            <p:cNvSpPr/>
            <p:nvPr/>
          </p:nvSpPr>
          <p:spPr>
            <a:xfrm rot="10800000">
              <a:off x="5001899" y="1538287"/>
              <a:ext cx="359400" cy="359400"/>
            </a:xfrm>
            <a:prstGeom prst="corner">
              <a:avLst>
                <a:gd name="adj1" fmla="val 50000"/>
                <a:gd name="adj2" fmla="val 50000"/>
              </a:avLst>
            </a:prstGeom>
            <a:solidFill>
              <a:srgbClr val="C7F46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  <p:grpSp>
        <p:nvGrpSpPr>
          <p:cNvPr id="247" name="Shape 247"/>
          <p:cNvGrpSpPr/>
          <p:nvPr/>
        </p:nvGrpSpPr>
        <p:grpSpPr>
          <a:xfrm>
            <a:off x="6357897" y="4682641"/>
            <a:ext cx="370598" cy="370619"/>
            <a:chOff x="570875" y="4322250"/>
            <a:chExt cx="443300" cy="443325"/>
          </a:xfrm>
          <a:solidFill>
            <a:schemeClr val="bg2"/>
          </a:solidFill>
        </p:grpSpPr>
        <p:sp>
          <p:nvSpPr>
            <p:cNvPr id="248" name="Shape 248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0" t="0" r="0" b="0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49" name="Shape 249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0" t="0" r="0" b="0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50" name="Shape 250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0" t="0" r="0" b="0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51" name="Shape 251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0" t="0" r="0" b="0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  <p:grpSp>
        <p:nvGrpSpPr>
          <p:cNvPr id="44" name="Shape 581"/>
          <p:cNvGrpSpPr/>
          <p:nvPr/>
        </p:nvGrpSpPr>
        <p:grpSpPr>
          <a:xfrm>
            <a:off x="1061134" y="2254165"/>
            <a:ext cx="371622" cy="365499"/>
            <a:chOff x="1244325" y="4999400"/>
            <a:chExt cx="444525" cy="437200"/>
          </a:xfrm>
        </p:grpSpPr>
        <p:sp>
          <p:nvSpPr>
            <p:cNvPr id="45" name="Shape 582"/>
            <p:cNvSpPr/>
            <p:nvPr/>
          </p:nvSpPr>
          <p:spPr>
            <a:xfrm>
              <a:off x="1244325" y="5161200"/>
              <a:ext cx="374925" cy="222275"/>
            </a:xfrm>
            <a:custGeom>
              <a:avLst/>
              <a:gdLst/>
              <a:ahLst/>
              <a:cxnLst/>
              <a:rect l="0" t="0" r="0" b="0"/>
              <a:pathLst>
                <a:path w="14997" h="8891" extrusionOk="0">
                  <a:moveTo>
                    <a:pt x="2077" y="1661"/>
                  </a:moveTo>
                  <a:lnTo>
                    <a:pt x="2199" y="1685"/>
                  </a:lnTo>
                  <a:lnTo>
                    <a:pt x="2468" y="1783"/>
                  </a:lnTo>
                  <a:lnTo>
                    <a:pt x="2687" y="1930"/>
                  </a:lnTo>
                  <a:lnTo>
                    <a:pt x="2883" y="2076"/>
                  </a:lnTo>
                  <a:lnTo>
                    <a:pt x="2932" y="2443"/>
                  </a:lnTo>
                  <a:lnTo>
                    <a:pt x="3005" y="2833"/>
                  </a:lnTo>
                  <a:lnTo>
                    <a:pt x="3176" y="3664"/>
                  </a:lnTo>
                  <a:lnTo>
                    <a:pt x="3396" y="4470"/>
                  </a:lnTo>
                  <a:lnTo>
                    <a:pt x="3567" y="5154"/>
                  </a:lnTo>
                  <a:lnTo>
                    <a:pt x="3371" y="5105"/>
                  </a:lnTo>
                  <a:lnTo>
                    <a:pt x="3152" y="5031"/>
                  </a:lnTo>
                  <a:lnTo>
                    <a:pt x="2956" y="4934"/>
                  </a:lnTo>
                  <a:lnTo>
                    <a:pt x="2736" y="4812"/>
                  </a:lnTo>
                  <a:lnTo>
                    <a:pt x="2541" y="4690"/>
                  </a:lnTo>
                  <a:lnTo>
                    <a:pt x="2321" y="4543"/>
                  </a:lnTo>
                  <a:lnTo>
                    <a:pt x="2126" y="4372"/>
                  </a:lnTo>
                  <a:lnTo>
                    <a:pt x="1930" y="4201"/>
                  </a:lnTo>
                  <a:lnTo>
                    <a:pt x="1759" y="4006"/>
                  </a:lnTo>
                  <a:lnTo>
                    <a:pt x="1613" y="3810"/>
                  </a:lnTo>
                  <a:lnTo>
                    <a:pt x="1466" y="3590"/>
                  </a:lnTo>
                  <a:lnTo>
                    <a:pt x="1344" y="3395"/>
                  </a:lnTo>
                  <a:lnTo>
                    <a:pt x="1247" y="3175"/>
                  </a:lnTo>
                  <a:lnTo>
                    <a:pt x="1173" y="2931"/>
                  </a:lnTo>
                  <a:lnTo>
                    <a:pt x="1124" y="2711"/>
                  </a:lnTo>
                  <a:lnTo>
                    <a:pt x="1124" y="2491"/>
                  </a:lnTo>
                  <a:lnTo>
                    <a:pt x="1124" y="2320"/>
                  </a:lnTo>
                  <a:lnTo>
                    <a:pt x="1173" y="2174"/>
                  </a:lnTo>
                  <a:lnTo>
                    <a:pt x="1247" y="2027"/>
                  </a:lnTo>
                  <a:lnTo>
                    <a:pt x="1369" y="1905"/>
                  </a:lnTo>
                  <a:lnTo>
                    <a:pt x="1491" y="1808"/>
                  </a:lnTo>
                  <a:lnTo>
                    <a:pt x="1613" y="1734"/>
                  </a:lnTo>
                  <a:lnTo>
                    <a:pt x="1784" y="1685"/>
                  </a:lnTo>
                  <a:lnTo>
                    <a:pt x="1955" y="1661"/>
                  </a:lnTo>
                  <a:close/>
                  <a:moveTo>
                    <a:pt x="3225" y="0"/>
                  </a:moveTo>
                  <a:lnTo>
                    <a:pt x="3127" y="25"/>
                  </a:lnTo>
                  <a:lnTo>
                    <a:pt x="3029" y="98"/>
                  </a:lnTo>
                  <a:lnTo>
                    <a:pt x="2932" y="147"/>
                  </a:lnTo>
                  <a:lnTo>
                    <a:pt x="2883" y="245"/>
                  </a:lnTo>
                  <a:lnTo>
                    <a:pt x="2834" y="342"/>
                  </a:lnTo>
                  <a:lnTo>
                    <a:pt x="2785" y="440"/>
                  </a:lnTo>
                  <a:lnTo>
                    <a:pt x="2785" y="538"/>
                  </a:lnTo>
                  <a:lnTo>
                    <a:pt x="2785" y="709"/>
                  </a:lnTo>
                  <a:lnTo>
                    <a:pt x="2565" y="635"/>
                  </a:lnTo>
                  <a:lnTo>
                    <a:pt x="2370" y="586"/>
                  </a:lnTo>
                  <a:lnTo>
                    <a:pt x="2150" y="562"/>
                  </a:lnTo>
                  <a:lnTo>
                    <a:pt x="1955" y="538"/>
                  </a:lnTo>
                  <a:lnTo>
                    <a:pt x="1759" y="562"/>
                  </a:lnTo>
                  <a:lnTo>
                    <a:pt x="1564" y="586"/>
                  </a:lnTo>
                  <a:lnTo>
                    <a:pt x="1369" y="635"/>
                  </a:lnTo>
                  <a:lnTo>
                    <a:pt x="1198" y="709"/>
                  </a:lnTo>
                  <a:lnTo>
                    <a:pt x="1027" y="782"/>
                  </a:lnTo>
                  <a:lnTo>
                    <a:pt x="856" y="880"/>
                  </a:lnTo>
                  <a:lnTo>
                    <a:pt x="709" y="1002"/>
                  </a:lnTo>
                  <a:lnTo>
                    <a:pt x="563" y="1124"/>
                  </a:lnTo>
                  <a:lnTo>
                    <a:pt x="441" y="1246"/>
                  </a:lnTo>
                  <a:lnTo>
                    <a:pt x="343" y="1417"/>
                  </a:lnTo>
                  <a:lnTo>
                    <a:pt x="245" y="1563"/>
                  </a:lnTo>
                  <a:lnTo>
                    <a:pt x="147" y="1734"/>
                  </a:lnTo>
                  <a:lnTo>
                    <a:pt x="99" y="1905"/>
                  </a:lnTo>
                  <a:lnTo>
                    <a:pt x="50" y="2101"/>
                  </a:lnTo>
                  <a:lnTo>
                    <a:pt x="1" y="2296"/>
                  </a:lnTo>
                  <a:lnTo>
                    <a:pt x="1" y="2491"/>
                  </a:lnTo>
                  <a:lnTo>
                    <a:pt x="25" y="2858"/>
                  </a:lnTo>
                  <a:lnTo>
                    <a:pt x="99" y="3200"/>
                  </a:lnTo>
                  <a:lnTo>
                    <a:pt x="221" y="3566"/>
                  </a:lnTo>
                  <a:lnTo>
                    <a:pt x="367" y="3884"/>
                  </a:lnTo>
                  <a:lnTo>
                    <a:pt x="563" y="4225"/>
                  </a:lnTo>
                  <a:lnTo>
                    <a:pt x="782" y="4543"/>
                  </a:lnTo>
                  <a:lnTo>
                    <a:pt x="1027" y="4836"/>
                  </a:lnTo>
                  <a:lnTo>
                    <a:pt x="1295" y="5105"/>
                  </a:lnTo>
                  <a:lnTo>
                    <a:pt x="1588" y="5349"/>
                  </a:lnTo>
                  <a:lnTo>
                    <a:pt x="1906" y="5593"/>
                  </a:lnTo>
                  <a:lnTo>
                    <a:pt x="2248" y="5789"/>
                  </a:lnTo>
                  <a:lnTo>
                    <a:pt x="2590" y="5960"/>
                  </a:lnTo>
                  <a:lnTo>
                    <a:pt x="2932" y="6106"/>
                  </a:lnTo>
                  <a:lnTo>
                    <a:pt x="3274" y="6204"/>
                  </a:lnTo>
                  <a:lnTo>
                    <a:pt x="3616" y="6277"/>
                  </a:lnTo>
                  <a:lnTo>
                    <a:pt x="3957" y="6301"/>
                  </a:lnTo>
                  <a:lnTo>
                    <a:pt x="4080" y="6643"/>
                  </a:lnTo>
                  <a:lnTo>
                    <a:pt x="4226" y="6961"/>
                  </a:lnTo>
                  <a:lnTo>
                    <a:pt x="4519" y="7596"/>
                  </a:lnTo>
                  <a:lnTo>
                    <a:pt x="4812" y="8133"/>
                  </a:lnTo>
                  <a:lnTo>
                    <a:pt x="5081" y="8597"/>
                  </a:lnTo>
                  <a:lnTo>
                    <a:pt x="5154" y="8719"/>
                  </a:lnTo>
                  <a:lnTo>
                    <a:pt x="5276" y="8817"/>
                  </a:lnTo>
                  <a:lnTo>
                    <a:pt x="5423" y="8866"/>
                  </a:lnTo>
                  <a:lnTo>
                    <a:pt x="5569" y="8890"/>
                  </a:lnTo>
                  <a:lnTo>
                    <a:pt x="12212" y="8890"/>
                  </a:lnTo>
                  <a:lnTo>
                    <a:pt x="12359" y="8866"/>
                  </a:lnTo>
                  <a:lnTo>
                    <a:pt x="12506" y="8817"/>
                  </a:lnTo>
                  <a:lnTo>
                    <a:pt x="12628" y="8719"/>
                  </a:lnTo>
                  <a:lnTo>
                    <a:pt x="12701" y="8597"/>
                  </a:lnTo>
                  <a:lnTo>
                    <a:pt x="12994" y="8060"/>
                  </a:lnTo>
                  <a:lnTo>
                    <a:pt x="13360" y="7352"/>
                  </a:lnTo>
                  <a:lnTo>
                    <a:pt x="13727" y="6472"/>
                  </a:lnTo>
                  <a:lnTo>
                    <a:pt x="13922" y="6008"/>
                  </a:lnTo>
                  <a:lnTo>
                    <a:pt x="14117" y="5495"/>
                  </a:lnTo>
                  <a:lnTo>
                    <a:pt x="14288" y="4958"/>
                  </a:lnTo>
                  <a:lnTo>
                    <a:pt x="14459" y="4372"/>
                  </a:lnTo>
                  <a:lnTo>
                    <a:pt x="14606" y="3786"/>
                  </a:lnTo>
                  <a:lnTo>
                    <a:pt x="14752" y="3175"/>
                  </a:lnTo>
                  <a:lnTo>
                    <a:pt x="14850" y="2540"/>
                  </a:lnTo>
                  <a:lnTo>
                    <a:pt x="14923" y="1881"/>
                  </a:lnTo>
                  <a:lnTo>
                    <a:pt x="14972" y="1221"/>
                  </a:lnTo>
                  <a:lnTo>
                    <a:pt x="14997" y="538"/>
                  </a:lnTo>
                  <a:lnTo>
                    <a:pt x="14997" y="440"/>
                  </a:lnTo>
                  <a:lnTo>
                    <a:pt x="14948" y="342"/>
                  </a:lnTo>
                  <a:lnTo>
                    <a:pt x="14899" y="245"/>
                  </a:lnTo>
                  <a:lnTo>
                    <a:pt x="14850" y="147"/>
                  </a:lnTo>
                  <a:lnTo>
                    <a:pt x="14752" y="98"/>
                  </a:lnTo>
                  <a:lnTo>
                    <a:pt x="14655" y="25"/>
                  </a:lnTo>
                  <a:lnTo>
                    <a:pt x="14557" y="0"/>
                  </a:lnTo>
                  <a:close/>
                </a:path>
              </a:pathLst>
            </a:custGeom>
            <a:solidFill>
              <a:srgbClr val="454F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46" name="Shape 583"/>
            <p:cNvSpPr/>
            <p:nvPr/>
          </p:nvSpPr>
          <p:spPr>
            <a:xfrm>
              <a:off x="1244325" y="5397500"/>
              <a:ext cx="444525" cy="39100"/>
            </a:xfrm>
            <a:custGeom>
              <a:avLst/>
              <a:gdLst/>
              <a:ahLst/>
              <a:cxnLst/>
              <a:rect l="0" t="0" r="0" b="0"/>
              <a:pathLst>
                <a:path w="17781" h="1564" extrusionOk="0">
                  <a:moveTo>
                    <a:pt x="1" y="0"/>
                  </a:moveTo>
                  <a:lnTo>
                    <a:pt x="25" y="244"/>
                  </a:lnTo>
                  <a:lnTo>
                    <a:pt x="99" y="488"/>
                  </a:lnTo>
                  <a:lnTo>
                    <a:pt x="196" y="757"/>
                  </a:lnTo>
                  <a:lnTo>
                    <a:pt x="318" y="1001"/>
                  </a:lnTo>
                  <a:lnTo>
                    <a:pt x="489" y="1221"/>
                  </a:lnTo>
                  <a:lnTo>
                    <a:pt x="685" y="1392"/>
                  </a:lnTo>
                  <a:lnTo>
                    <a:pt x="782" y="1465"/>
                  </a:lnTo>
                  <a:lnTo>
                    <a:pt x="880" y="1514"/>
                  </a:lnTo>
                  <a:lnTo>
                    <a:pt x="1002" y="1539"/>
                  </a:lnTo>
                  <a:lnTo>
                    <a:pt x="1124" y="1563"/>
                  </a:lnTo>
                  <a:lnTo>
                    <a:pt x="16657" y="1563"/>
                  </a:lnTo>
                  <a:lnTo>
                    <a:pt x="16780" y="1539"/>
                  </a:lnTo>
                  <a:lnTo>
                    <a:pt x="16902" y="1514"/>
                  </a:lnTo>
                  <a:lnTo>
                    <a:pt x="16999" y="1465"/>
                  </a:lnTo>
                  <a:lnTo>
                    <a:pt x="17097" y="1392"/>
                  </a:lnTo>
                  <a:lnTo>
                    <a:pt x="17292" y="1221"/>
                  </a:lnTo>
                  <a:lnTo>
                    <a:pt x="17463" y="1001"/>
                  </a:lnTo>
                  <a:lnTo>
                    <a:pt x="17586" y="757"/>
                  </a:lnTo>
                  <a:lnTo>
                    <a:pt x="17683" y="488"/>
                  </a:lnTo>
                  <a:lnTo>
                    <a:pt x="17756" y="244"/>
                  </a:lnTo>
                  <a:lnTo>
                    <a:pt x="17781" y="0"/>
                  </a:lnTo>
                  <a:close/>
                </a:path>
              </a:pathLst>
            </a:custGeom>
            <a:solidFill>
              <a:srgbClr val="454F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47" name="Shape 584"/>
            <p:cNvSpPr/>
            <p:nvPr/>
          </p:nvSpPr>
          <p:spPr>
            <a:xfrm>
              <a:off x="1451925" y="4999400"/>
              <a:ext cx="31175" cy="129450"/>
            </a:xfrm>
            <a:custGeom>
              <a:avLst/>
              <a:gdLst/>
              <a:ahLst/>
              <a:cxnLst/>
              <a:rect l="0" t="0" r="0" b="0"/>
              <a:pathLst>
                <a:path w="1247" h="5178" extrusionOk="0">
                  <a:moveTo>
                    <a:pt x="953" y="0"/>
                  </a:moveTo>
                  <a:lnTo>
                    <a:pt x="856" y="25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61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4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7" y="3688"/>
                  </a:lnTo>
                  <a:lnTo>
                    <a:pt x="1222" y="3542"/>
                  </a:lnTo>
                  <a:lnTo>
                    <a:pt x="1246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9" y="2882"/>
                  </a:lnTo>
                  <a:lnTo>
                    <a:pt x="1100" y="2784"/>
                  </a:lnTo>
                  <a:lnTo>
                    <a:pt x="978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7"/>
                  </a:lnTo>
                  <a:lnTo>
                    <a:pt x="636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5" y="2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454F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48" name="Shape 585"/>
            <p:cNvSpPr/>
            <p:nvPr/>
          </p:nvSpPr>
          <p:spPr>
            <a:xfrm>
              <a:off x="1407975" y="4999400"/>
              <a:ext cx="31150" cy="129450"/>
            </a:xfrm>
            <a:custGeom>
              <a:avLst/>
              <a:gdLst/>
              <a:ahLst/>
              <a:cxnLst/>
              <a:rect l="0" t="0" r="0" b="0"/>
              <a:pathLst>
                <a:path w="1246" h="5178" extrusionOk="0">
                  <a:moveTo>
                    <a:pt x="977" y="0"/>
                  </a:moveTo>
                  <a:lnTo>
                    <a:pt x="855" y="25"/>
                  </a:lnTo>
                  <a:lnTo>
                    <a:pt x="782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38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61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38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38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3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62" y="5007"/>
                  </a:lnTo>
                  <a:lnTo>
                    <a:pt x="586" y="4885"/>
                  </a:lnTo>
                  <a:lnTo>
                    <a:pt x="586" y="4714"/>
                  </a:lnTo>
                  <a:lnTo>
                    <a:pt x="660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124" y="3932"/>
                  </a:lnTo>
                  <a:lnTo>
                    <a:pt x="1173" y="3810"/>
                  </a:lnTo>
                  <a:lnTo>
                    <a:pt x="1221" y="3688"/>
                  </a:lnTo>
                  <a:lnTo>
                    <a:pt x="1246" y="3542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221" y="3029"/>
                  </a:lnTo>
                  <a:lnTo>
                    <a:pt x="1173" y="2882"/>
                  </a:lnTo>
                  <a:lnTo>
                    <a:pt x="1124" y="2784"/>
                  </a:lnTo>
                  <a:lnTo>
                    <a:pt x="977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60" y="2149"/>
                  </a:lnTo>
                  <a:lnTo>
                    <a:pt x="586" y="2003"/>
                  </a:lnTo>
                  <a:lnTo>
                    <a:pt x="586" y="1832"/>
                  </a:lnTo>
                  <a:lnTo>
                    <a:pt x="586" y="1637"/>
                  </a:lnTo>
                  <a:lnTo>
                    <a:pt x="660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124" y="879"/>
                  </a:lnTo>
                  <a:lnTo>
                    <a:pt x="1173" y="757"/>
                  </a:lnTo>
                  <a:lnTo>
                    <a:pt x="1221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1" y="171"/>
                  </a:lnTo>
                  <a:lnTo>
                    <a:pt x="1173" y="98"/>
                  </a:lnTo>
                  <a:lnTo>
                    <a:pt x="1075" y="25"/>
                  </a:lnTo>
                  <a:lnTo>
                    <a:pt x="977" y="0"/>
                  </a:lnTo>
                  <a:close/>
                </a:path>
              </a:pathLst>
            </a:custGeom>
            <a:solidFill>
              <a:srgbClr val="454F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49" name="Shape 586"/>
            <p:cNvSpPr/>
            <p:nvPr/>
          </p:nvSpPr>
          <p:spPr>
            <a:xfrm>
              <a:off x="1495900" y="4999400"/>
              <a:ext cx="30550" cy="129450"/>
            </a:xfrm>
            <a:custGeom>
              <a:avLst/>
              <a:gdLst/>
              <a:ahLst/>
              <a:cxnLst/>
              <a:rect l="0" t="0" r="0" b="0"/>
              <a:pathLst>
                <a:path w="1222" h="5178" extrusionOk="0">
                  <a:moveTo>
                    <a:pt x="953" y="0"/>
                  </a:moveTo>
                  <a:lnTo>
                    <a:pt x="831" y="25"/>
                  </a:lnTo>
                  <a:lnTo>
                    <a:pt x="757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60" y="464"/>
                  </a:lnTo>
                  <a:lnTo>
                    <a:pt x="586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2" y="1246"/>
                  </a:lnTo>
                  <a:lnTo>
                    <a:pt x="73" y="1368"/>
                  </a:lnTo>
                  <a:lnTo>
                    <a:pt x="25" y="1490"/>
                  </a:lnTo>
                  <a:lnTo>
                    <a:pt x="0" y="1661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3" y="2296"/>
                  </a:lnTo>
                  <a:lnTo>
                    <a:pt x="122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7"/>
                  </a:lnTo>
                  <a:lnTo>
                    <a:pt x="586" y="3029"/>
                  </a:lnTo>
                  <a:lnTo>
                    <a:pt x="660" y="3175"/>
                  </a:lnTo>
                  <a:lnTo>
                    <a:pt x="660" y="3346"/>
                  </a:lnTo>
                  <a:lnTo>
                    <a:pt x="660" y="3542"/>
                  </a:lnTo>
                  <a:lnTo>
                    <a:pt x="586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2" y="4299"/>
                  </a:lnTo>
                  <a:lnTo>
                    <a:pt x="73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73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6" y="4714"/>
                  </a:lnTo>
                  <a:lnTo>
                    <a:pt x="635" y="4567"/>
                  </a:lnTo>
                  <a:lnTo>
                    <a:pt x="708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1" y="3542"/>
                  </a:lnTo>
                  <a:lnTo>
                    <a:pt x="1221" y="3346"/>
                  </a:lnTo>
                  <a:lnTo>
                    <a:pt x="1221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84"/>
                  </a:lnTo>
                  <a:lnTo>
                    <a:pt x="953" y="2565"/>
                  </a:lnTo>
                  <a:lnTo>
                    <a:pt x="831" y="2394"/>
                  </a:lnTo>
                  <a:lnTo>
                    <a:pt x="708" y="2272"/>
                  </a:lnTo>
                  <a:lnTo>
                    <a:pt x="635" y="2149"/>
                  </a:lnTo>
                  <a:lnTo>
                    <a:pt x="586" y="2003"/>
                  </a:lnTo>
                  <a:lnTo>
                    <a:pt x="562" y="1832"/>
                  </a:lnTo>
                  <a:lnTo>
                    <a:pt x="586" y="1637"/>
                  </a:lnTo>
                  <a:lnTo>
                    <a:pt x="635" y="1490"/>
                  </a:lnTo>
                  <a:lnTo>
                    <a:pt x="708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1" y="464"/>
                  </a:lnTo>
                  <a:lnTo>
                    <a:pt x="1221" y="293"/>
                  </a:lnTo>
                  <a:lnTo>
                    <a:pt x="1221" y="171"/>
                  </a:lnTo>
                  <a:lnTo>
                    <a:pt x="1148" y="98"/>
                  </a:lnTo>
                  <a:lnTo>
                    <a:pt x="1050" y="2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454F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  <p:grpSp>
        <p:nvGrpSpPr>
          <p:cNvPr id="51" name="Shape 560"/>
          <p:cNvGrpSpPr/>
          <p:nvPr/>
        </p:nvGrpSpPr>
        <p:grpSpPr>
          <a:xfrm>
            <a:off x="3746759" y="2254165"/>
            <a:ext cx="269526" cy="425712"/>
            <a:chOff x="1979475" y="4289300"/>
            <a:chExt cx="322400" cy="509225"/>
          </a:xfrm>
        </p:grpSpPr>
        <p:sp>
          <p:nvSpPr>
            <p:cNvPr id="52" name="Shape 561"/>
            <p:cNvSpPr/>
            <p:nvPr/>
          </p:nvSpPr>
          <p:spPr>
            <a:xfrm>
              <a:off x="2187075" y="4509100"/>
              <a:ext cx="114800" cy="114800"/>
            </a:xfrm>
            <a:custGeom>
              <a:avLst/>
              <a:gdLst/>
              <a:ahLst/>
              <a:cxnLst/>
              <a:rect l="0" t="0" r="0" b="0"/>
              <a:pathLst>
                <a:path w="4592" h="4592" extrusionOk="0">
                  <a:moveTo>
                    <a:pt x="4396" y="0"/>
                  </a:moveTo>
                  <a:lnTo>
                    <a:pt x="3981" y="49"/>
                  </a:lnTo>
                  <a:lnTo>
                    <a:pt x="3419" y="171"/>
                  </a:lnTo>
                  <a:lnTo>
                    <a:pt x="2784" y="367"/>
                  </a:lnTo>
                  <a:lnTo>
                    <a:pt x="2100" y="587"/>
                  </a:lnTo>
                  <a:lnTo>
                    <a:pt x="1465" y="831"/>
                  </a:lnTo>
                  <a:lnTo>
                    <a:pt x="1172" y="953"/>
                  </a:lnTo>
                  <a:lnTo>
                    <a:pt x="928" y="1099"/>
                  </a:lnTo>
                  <a:lnTo>
                    <a:pt x="708" y="1246"/>
                  </a:lnTo>
                  <a:lnTo>
                    <a:pt x="562" y="1368"/>
                  </a:lnTo>
                  <a:lnTo>
                    <a:pt x="440" y="1515"/>
                  </a:lnTo>
                  <a:lnTo>
                    <a:pt x="318" y="1637"/>
                  </a:lnTo>
                  <a:lnTo>
                    <a:pt x="244" y="1808"/>
                  </a:lnTo>
                  <a:lnTo>
                    <a:pt x="171" y="1954"/>
                  </a:lnTo>
                  <a:lnTo>
                    <a:pt x="98" y="2101"/>
                  </a:lnTo>
                  <a:lnTo>
                    <a:pt x="49" y="2272"/>
                  </a:lnTo>
                  <a:lnTo>
                    <a:pt x="25" y="2443"/>
                  </a:lnTo>
                  <a:lnTo>
                    <a:pt x="0" y="2589"/>
                  </a:lnTo>
                  <a:lnTo>
                    <a:pt x="0" y="2760"/>
                  </a:lnTo>
                  <a:lnTo>
                    <a:pt x="25" y="2931"/>
                  </a:lnTo>
                  <a:lnTo>
                    <a:pt x="49" y="3102"/>
                  </a:lnTo>
                  <a:lnTo>
                    <a:pt x="98" y="3273"/>
                  </a:lnTo>
                  <a:lnTo>
                    <a:pt x="147" y="3420"/>
                  </a:lnTo>
                  <a:lnTo>
                    <a:pt x="220" y="3566"/>
                  </a:lnTo>
                  <a:lnTo>
                    <a:pt x="318" y="3737"/>
                  </a:lnTo>
                  <a:lnTo>
                    <a:pt x="415" y="3859"/>
                  </a:lnTo>
                  <a:lnTo>
                    <a:pt x="2418" y="1857"/>
                  </a:lnTo>
                  <a:lnTo>
                    <a:pt x="2491" y="1808"/>
                  </a:lnTo>
                  <a:lnTo>
                    <a:pt x="2638" y="1808"/>
                  </a:lnTo>
                  <a:lnTo>
                    <a:pt x="2711" y="1857"/>
                  </a:lnTo>
                  <a:lnTo>
                    <a:pt x="2760" y="1930"/>
                  </a:lnTo>
                  <a:lnTo>
                    <a:pt x="2784" y="2028"/>
                  </a:lnTo>
                  <a:lnTo>
                    <a:pt x="2760" y="2101"/>
                  </a:lnTo>
                  <a:lnTo>
                    <a:pt x="2711" y="2174"/>
                  </a:lnTo>
                  <a:lnTo>
                    <a:pt x="708" y="4177"/>
                  </a:lnTo>
                  <a:lnTo>
                    <a:pt x="855" y="4274"/>
                  </a:lnTo>
                  <a:lnTo>
                    <a:pt x="1001" y="4372"/>
                  </a:lnTo>
                  <a:lnTo>
                    <a:pt x="1172" y="4445"/>
                  </a:lnTo>
                  <a:lnTo>
                    <a:pt x="1319" y="4494"/>
                  </a:lnTo>
                  <a:lnTo>
                    <a:pt x="1490" y="4543"/>
                  </a:lnTo>
                  <a:lnTo>
                    <a:pt x="1661" y="4568"/>
                  </a:lnTo>
                  <a:lnTo>
                    <a:pt x="1807" y="4592"/>
                  </a:lnTo>
                  <a:lnTo>
                    <a:pt x="1978" y="4568"/>
                  </a:lnTo>
                  <a:lnTo>
                    <a:pt x="2149" y="4568"/>
                  </a:lnTo>
                  <a:lnTo>
                    <a:pt x="2320" y="4543"/>
                  </a:lnTo>
                  <a:lnTo>
                    <a:pt x="2491" y="4494"/>
                  </a:lnTo>
                  <a:lnTo>
                    <a:pt x="2638" y="4421"/>
                  </a:lnTo>
                  <a:lnTo>
                    <a:pt x="2784" y="4348"/>
                  </a:lnTo>
                  <a:lnTo>
                    <a:pt x="2931" y="4250"/>
                  </a:lnTo>
                  <a:lnTo>
                    <a:pt x="3077" y="4152"/>
                  </a:lnTo>
                  <a:lnTo>
                    <a:pt x="3200" y="4030"/>
                  </a:lnTo>
                  <a:lnTo>
                    <a:pt x="3346" y="3859"/>
                  </a:lnTo>
                  <a:lnTo>
                    <a:pt x="3493" y="3664"/>
                  </a:lnTo>
                  <a:lnTo>
                    <a:pt x="3615" y="3395"/>
                  </a:lnTo>
                  <a:lnTo>
                    <a:pt x="3761" y="3127"/>
                  </a:lnTo>
                  <a:lnTo>
                    <a:pt x="4005" y="2467"/>
                  </a:lnTo>
                  <a:lnTo>
                    <a:pt x="4225" y="1808"/>
                  </a:lnTo>
                  <a:lnTo>
                    <a:pt x="4421" y="1148"/>
                  </a:lnTo>
                  <a:lnTo>
                    <a:pt x="4543" y="611"/>
                  </a:lnTo>
                  <a:lnTo>
                    <a:pt x="4592" y="196"/>
                  </a:lnTo>
                  <a:lnTo>
                    <a:pt x="4592" y="74"/>
                  </a:lnTo>
                  <a:lnTo>
                    <a:pt x="4567" y="0"/>
                  </a:lnTo>
                  <a:close/>
                </a:path>
              </a:pathLst>
            </a:custGeom>
            <a:solidFill>
              <a:srgbClr val="454F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53" name="Shape 562"/>
            <p:cNvSpPr/>
            <p:nvPr/>
          </p:nvSpPr>
          <p:spPr>
            <a:xfrm>
              <a:off x="1979475" y="4542675"/>
              <a:ext cx="156925" cy="156950"/>
            </a:xfrm>
            <a:custGeom>
              <a:avLst/>
              <a:gdLst/>
              <a:ahLst/>
              <a:cxnLst/>
              <a:rect l="0" t="0" r="0" b="0"/>
              <a:pathLst>
                <a:path w="6277" h="6278" extrusionOk="0">
                  <a:moveTo>
                    <a:pt x="122" y="1"/>
                  </a:moveTo>
                  <a:lnTo>
                    <a:pt x="25" y="25"/>
                  </a:lnTo>
                  <a:lnTo>
                    <a:pt x="0" y="123"/>
                  </a:lnTo>
                  <a:lnTo>
                    <a:pt x="0" y="294"/>
                  </a:lnTo>
                  <a:lnTo>
                    <a:pt x="25" y="538"/>
                  </a:lnTo>
                  <a:lnTo>
                    <a:pt x="74" y="856"/>
                  </a:lnTo>
                  <a:lnTo>
                    <a:pt x="244" y="1613"/>
                  </a:lnTo>
                  <a:lnTo>
                    <a:pt x="489" y="2492"/>
                  </a:lnTo>
                  <a:lnTo>
                    <a:pt x="806" y="3420"/>
                  </a:lnTo>
                  <a:lnTo>
                    <a:pt x="977" y="3860"/>
                  </a:lnTo>
                  <a:lnTo>
                    <a:pt x="1148" y="4275"/>
                  </a:lnTo>
                  <a:lnTo>
                    <a:pt x="1319" y="4666"/>
                  </a:lnTo>
                  <a:lnTo>
                    <a:pt x="1514" y="5007"/>
                  </a:lnTo>
                  <a:lnTo>
                    <a:pt x="1710" y="5301"/>
                  </a:lnTo>
                  <a:lnTo>
                    <a:pt x="1905" y="5520"/>
                  </a:lnTo>
                  <a:lnTo>
                    <a:pt x="2076" y="5691"/>
                  </a:lnTo>
                  <a:lnTo>
                    <a:pt x="2272" y="5838"/>
                  </a:lnTo>
                  <a:lnTo>
                    <a:pt x="2467" y="5960"/>
                  </a:lnTo>
                  <a:lnTo>
                    <a:pt x="2687" y="6058"/>
                  </a:lnTo>
                  <a:lnTo>
                    <a:pt x="2907" y="6155"/>
                  </a:lnTo>
                  <a:lnTo>
                    <a:pt x="3126" y="6204"/>
                  </a:lnTo>
                  <a:lnTo>
                    <a:pt x="3371" y="6253"/>
                  </a:lnTo>
                  <a:lnTo>
                    <a:pt x="3590" y="6277"/>
                  </a:lnTo>
                  <a:lnTo>
                    <a:pt x="3835" y="6277"/>
                  </a:lnTo>
                  <a:lnTo>
                    <a:pt x="4054" y="6253"/>
                  </a:lnTo>
                  <a:lnTo>
                    <a:pt x="4299" y="6204"/>
                  </a:lnTo>
                  <a:lnTo>
                    <a:pt x="4519" y="6155"/>
                  </a:lnTo>
                  <a:lnTo>
                    <a:pt x="4738" y="6058"/>
                  </a:lnTo>
                  <a:lnTo>
                    <a:pt x="4958" y="5960"/>
                  </a:lnTo>
                  <a:lnTo>
                    <a:pt x="5154" y="5838"/>
                  </a:lnTo>
                  <a:lnTo>
                    <a:pt x="5349" y="5691"/>
                  </a:lnTo>
                  <a:lnTo>
                    <a:pt x="2003" y="2345"/>
                  </a:lnTo>
                  <a:lnTo>
                    <a:pt x="1954" y="2272"/>
                  </a:lnTo>
                  <a:lnTo>
                    <a:pt x="1954" y="2174"/>
                  </a:lnTo>
                  <a:lnTo>
                    <a:pt x="1954" y="2101"/>
                  </a:lnTo>
                  <a:lnTo>
                    <a:pt x="2003" y="2003"/>
                  </a:lnTo>
                  <a:lnTo>
                    <a:pt x="2101" y="1955"/>
                  </a:lnTo>
                  <a:lnTo>
                    <a:pt x="2272" y="1955"/>
                  </a:lnTo>
                  <a:lnTo>
                    <a:pt x="2345" y="2003"/>
                  </a:lnTo>
                  <a:lnTo>
                    <a:pt x="5691" y="5349"/>
                  </a:lnTo>
                  <a:lnTo>
                    <a:pt x="5837" y="5154"/>
                  </a:lnTo>
                  <a:lnTo>
                    <a:pt x="5959" y="4959"/>
                  </a:lnTo>
                  <a:lnTo>
                    <a:pt x="6057" y="4739"/>
                  </a:lnTo>
                  <a:lnTo>
                    <a:pt x="6155" y="4519"/>
                  </a:lnTo>
                  <a:lnTo>
                    <a:pt x="6204" y="4299"/>
                  </a:lnTo>
                  <a:lnTo>
                    <a:pt x="6253" y="4055"/>
                  </a:lnTo>
                  <a:lnTo>
                    <a:pt x="6277" y="3835"/>
                  </a:lnTo>
                  <a:lnTo>
                    <a:pt x="6277" y="3591"/>
                  </a:lnTo>
                  <a:lnTo>
                    <a:pt x="6253" y="3371"/>
                  </a:lnTo>
                  <a:lnTo>
                    <a:pt x="6204" y="3127"/>
                  </a:lnTo>
                  <a:lnTo>
                    <a:pt x="6155" y="2907"/>
                  </a:lnTo>
                  <a:lnTo>
                    <a:pt x="6057" y="2687"/>
                  </a:lnTo>
                  <a:lnTo>
                    <a:pt x="5959" y="2467"/>
                  </a:lnTo>
                  <a:lnTo>
                    <a:pt x="5837" y="2272"/>
                  </a:lnTo>
                  <a:lnTo>
                    <a:pt x="5691" y="2077"/>
                  </a:lnTo>
                  <a:lnTo>
                    <a:pt x="5520" y="1906"/>
                  </a:lnTo>
                  <a:lnTo>
                    <a:pt x="5300" y="1710"/>
                  </a:lnTo>
                  <a:lnTo>
                    <a:pt x="5007" y="1515"/>
                  </a:lnTo>
                  <a:lnTo>
                    <a:pt x="4665" y="1320"/>
                  </a:lnTo>
                  <a:lnTo>
                    <a:pt x="4274" y="1149"/>
                  </a:lnTo>
                  <a:lnTo>
                    <a:pt x="3859" y="978"/>
                  </a:lnTo>
                  <a:lnTo>
                    <a:pt x="3419" y="807"/>
                  </a:lnTo>
                  <a:lnTo>
                    <a:pt x="2491" y="489"/>
                  </a:lnTo>
                  <a:lnTo>
                    <a:pt x="1612" y="245"/>
                  </a:lnTo>
                  <a:lnTo>
                    <a:pt x="855" y="74"/>
                  </a:lnTo>
                  <a:lnTo>
                    <a:pt x="538" y="25"/>
                  </a:lnTo>
                  <a:lnTo>
                    <a:pt x="293" y="1"/>
                  </a:lnTo>
                  <a:close/>
                </a:path>
              </a:pathLst>
            </a:custGeom>
            <a:solidFill>
              <a:srgbClr val="454F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54" name="Shape 563"/>
            <p:cNvSpPr/>
            <p:nvPr/>
          </p:nvSpPr>
          <p:spPr>
            <a:xfrm>
              <a:off x="2041125" y="4289300"/>
              <a:ext cx="240000" cy="509225"/>
            </a:xfrm>
            <a:custGeom>
              <a:avLst/>
              <a:gdLst/>
              <a:ahLst/>
              <a:cxnLst/>
              <a:rect l="0" t="0" r="0" b="0"/>
              <a:pathLst>
                <a:path w="9600" h="20369" extrusionOk="0">
                  <a:moveTo>
                    <a:pt x="4788" y="3664"/>
                  </a:moveTo>
                  <a:lnTo>
                    <a:pt x="5032" y="3688"/>
                  </a:lnTo>
                  <a:lnTo>
                    <a:pt x="5228" y="3761"/>
                  </a:lnTo>
                  <a:lnTo>
                    <a:pt x="5423" y="3859"/>
                  </a:lnTo>
                  <a:lnTo>
                    <a:pt x="5594" y="3981"/>
                  </a:lnTo>
                  <a:lnTo>
                    <a:pt x="5716" y="4152"/>
                  </a:lnTo>
                  <a:lnTo>
                    <a:pt x="5838" y="4347"/>
                  </a:lnTo>
                  <a:lnTo>
                    <a:pt x="5887" y="4567"/>
                  </a:lnTo>
                  <a:lnTo>
                    <a:pt x="5911" y="4787"/>
                  </a:lnTo>
                  <a:lnTo>
                    <a:pt x="5887" y="5007"/>
                  </a:lnTo>
                  <a:lnTo>
                    <a:pt x="5838" y="5227"/>
                  </a:lnTo>
                  <a:lnTo>
                    <a:pt x="5716" y="5422"/>
                  </a:lnTo>
                  <a:lnTo>
                    <a:pt x="5594" y="5569"/>
                  </a:lnTo>
                  <a:lnTo>
                    <a:pt x="5423" y="5715"/>
                  </a:lnTo>
                  <a:lnTo>
                    <a:pt x="5228" y="5813"/>
                  </a:lnTo>
                  <a:lnTo>
                    <a:pt x="5032" y="5886"/>
                  </a:lnTo>
                  <a:lnTo>
                    <a:pt x="4788" y="5911"/>
                  </a:lnTo>
                  <a:lnTo>
                    <a:pt x="4568" y="5886"/>
                  </a:lnTo>
                  <a:lnTo>
                    <a:pt x="4348" y="5813"/>
                  </a:lnTo>
                  <a:lnTo>
                    <a:pt x="4177" y="5715"/>
                  </a:lnTo>
                  <a:lnTo>
                    <a:pt x="4006" y="5569"/>
                  </a:lnTo>
                  <a:lnTo>
                    <a:pt x="3860" y="5422"/>
                  </a:lnTo>
                  <a:lnTo>
                    <a:pt x="3762" y="5227"/>
                  </a:lnTo>
                  <a:lnTo>
                    <a:pt x="3689" y="5007"/>
                  </a:lnTo>
                  <a:lnTo>
                    <a:pt x="3664" y="4787"/>
                  </a:lnTo>
                  <a:lnTo>
                    <a:pt x="3689" y="4567"/>
                  </a:lnTo>
                  <a:lnTo>
                    <a:pt x="3762" y="4347"/>
                  </a:lnTo>
                  <a:lnTo>
                    <a:pt x="3860" y="4152"/>
                  </a:lnTo>
                  <a:lnTo>
                    <a:pt x="4006" y="3981"/>
                  </a:lnTo>
                  <a:lnTo>
                    <a:pt x="4177" y="3859"/>
                  </a:lnTo>
                  <a:lnTo>
                    <a:pt x="4348" y="3761"/>
                  </a:lnTo>
                  <a:lnTo>
                    <a:pt x="4568" y="3688"/>
                  </a:lnTo>
                  <a:lnTo>
                    <a:pt x="4788" y="3664"/>
                  </a:lnTo>
                  <a:close/>
                  <a:moveTo>
                    <a:pt x="4568" y="0"/>
                  </a:moveTo>
                  <a:lnTo>
                    <a:pt x="4348" y="49"/>
                  </a:lnTo>
                  <a:lnTo>
                    <a:pt x="4153" y="122"/>
                  </a:lnTo>
                  <a:lnTo>
                    <a:pt x="3933" y="220"/>
                  </a:lnTo>
                  <a:lnTo>
                    <a:pt x="3738" y="342"/>
                  </a:lnTo>
                  <a:lnTo>
                    <a:pt x="3542" y="489"/>
                  </a:lnTo>
                  <a:lnTo>
                    <a:pt x="3347" y="684"/>
                  </a:lnTo>
                  <a:lnTo>
                    <a:pt x="3176" y="904"/>
                  </a:lnTo>
                  <a:lnTo>
                    <a:pt x="2907" y="855"/>
                  </a:lnTo>
                  <a:lnTo>
                    <a:pt x="2663" y="855"/>
                  </a:lnTo>
                  <a:lnTo>
                    <a:pt x="2394" y="904"/>
                  </a:lnTo>
                  <a:lnTo>
                    <a:pt x="2175" y="953"/>
                  </a:lnTo>
                  <a:lnTo>
                    <a:pt x="1955" y="1026"/>
                  </a:lnTo>
                  <a:lnTo>
                    <a:pt x="1759" y="1124"/>
                  </a:lnTo>
                  <a:lnTo>
                    <a:pt x="1564" y="1246"/>
                  </a:lnTo>
                  <a:lnTo>
                    <a:pt x="1393" y="1392"/>
                  </a:lnTo>
                  <a:lnTo>
                    <a:pt x="1271" y="1563"/>
                  </a:lnTo>
                  <a:lnTo>
                    <a:pt x="1124" y="1734"/>
                  </a:lnTo>
                  <a:lnTo>
                    <a:pt x="1027" y="1930"/>
                  </a:lnTo>
                  <a:lnTo>
                    <a:pt x="953" y="2149"/>
                  </a:lnTo>
                  <a:lnTo>
                    <a:pt x="905" y="2394"/>
                  </a:lnTo>
                  <a:lnTo>
                    <a:pt x="880" y="2638"/>
                  </a:lnTo>
                  <a:lnTo>
                    <a:pt x="880" y="2906"/>
                  </a:lnTo>
                  <a:lnTo>
                    <a:pt x="905" y="3175"/>
                  </a:lnTo>
                  <a:lnTo>
                    <a:pt x="685" y="3346"/>
                  </a:lnTo>
                  <a:lnTo>
                    <a:pt x="514" y="3517"/>
                  </a:lnTo>
                  <a:lnTo>
                    <a:pt x="343" y="3712"/>
                  </a:lnTo>
                  <a:lnTo>
                    <a:pt x="221" y="3932"/>
                  </a:lnTo>
                  <a:lnTo>
                    <a:pt x="123" y="4128"/>
                  </a:lnTo>
                  <a:lnTo>
                    <a:pt x="50" y="4347"/>
                  </a:lnTo>
                  <a:lnTo>
                    <a:pt x="25" y="4567"/>
                  </a:lnTo>
                  <a:lnTo>
                    <a:pt x="1" y="4787"/>
                  </a:lnTo>
                  <a:lnTo>
                    <a:pt x="25" y="5007"/>
                  </a:lnTo>
                  <a:lnTo>
                    <a:pt x="50" y="5227"/>
                  </a:lnTo>
                  <a:lnTo>
                    <a:pt x="123" y="5422"/>
                  </a:lnTo>
                  <a:lnTo>
                    <a:pt x="221" y="5642"/>
                  </a:lnTo>
                  <a:lnTo>
                    <a:pt x="343" y="5837"/>
                  </a:lnTo>
                  <a:lnTo>
                    <a:pt x="514" y="6033"/>
                  </a:lnTo>
                  <a:lnTo>
                    <a:pt x="685" y="6228"/>
                  </a:lnTo>
                  <a:lnTo>
                    <a:pt x="905" y="6399"/>
                  </a:lnTo>
                  <a:lnTo>
                    <a:pt x="880" y="6668"/>
                  </a:lnTo>
                  <a:lnTo>
                    <a:pt x="880" y="6936"/>
                  </a:lnTo>
                  <a:lnTo>
                    <a:pt x="905" y="7181"/>
                  </a:lnTo>
                  <a:lnTo>
                    <a:pt x="953" y="7400"/>
                  </a:lnTo>
                  <a:lnTo>
                    <a:pt x="1027" y="7620"/>
                  </a:lnTo>
                  <a:lnTo>
                    <a:pt x="1124" y="7816"/>
                  </a:lnTo>
                  <a:lnTo>
                    <a:pt x="1271" y="8011"/>
                  </a:lnTo>
                  <a:lnTo>
                    <a:pt x="1393" y="8182"/>
                  </a:lnTo>
                  <a:lnTo>
                    <a:pt x="1564" y="8328"/>
                  </a:lnTo>
                  <a:lnTo>
                    <a:pt x="1759" y="8451"/>
                  </a:lnTo>
                  <a:lnTo>
                    <a:pt x="1955" y="8548"/>
                  </a:lnTo>
                  <a:lnTo>
                    <a:pt x="2175" y="8621"/>
                  </a:lnTo>
                  <a:lnTo>
                    <a:pt x="2394" y="8670"/>
                  </a:lnTo>
                  <a:lnTo>
                    <a:pt x="2663" y="8695"/>
                  </a:lnTo>
                  <a:lnTo>
                    <a:pt x="2907" y="8695"/>
                  </a:lnTo>
                  <a:lnTo>
                    <a:pt x="3176" y="8670"/>
                  </a:lnTo>
                  <a:lnTo>
                    <a:pt x="3420" y="8939"/>
                  </a:lnTo>
                  <a:lnTo>
                    <a:pt x="3664" y="9159"/>
                  </a:lnTo>
                  <a:lnTo>
                    <a:pt x="3933" y="9354"/>
                  </a:lnTo>
                  <a:lnTo>
                    <a:pt x="4202" y="9476"/>
                  </a:lnTo>
                  <a:lnTo>
                    <a:pt x="4202" y="19783"/>
                  </a:lnTo>
                  <a:lnTo>
                    <a:pt x="4226" y="19905"/>
                  </a:lnTo>
                  <a:lnTo>
                    <a:pt x="4251" y="20027"/>
                  </a:lnTo>
                  <a:lnTo>
                    <a:pt x="4299" y="20125"/>
                  </a:lnTo>
                  <a:lnTo>
                    <a:pt x="4373" y="20198"/>
                  </a:lnTo>
                  <a:lnTo>
                    <a:pt x="4470" y="20271"/>
                  </a:lnTo>
                  <a:lnTo>
                    <a:pt x="4568" y="20345"/>
                  </a:lnTo>
                  <a:lnTo>
                    <a:pt x="4666" y="20369"/>
                  </a:lnTo>
                  <a:lnTo>
                    <a:pt x="4910" y="20369"/>
                  </a:lnTo>
                  <a:lnTo>
                    <a:pt x="5032" y="20345"/>
                  </a:lnTo>
                  <a:lnTo>
                    <a:pt x="5130" y="20271"/>
                  </a:lnTo>
                  <a:lnTo>
                    <a:pt x="5203" y="20198"/>
                  </a:lnTo>
                  <a:lnTo>
                    <a:pt x="5276" y="20125"/>
                  </a:lnTo>
                  <a:lnTo>
                    <a:pt x="5350" y="20027"/>
                  </a:lnTo>
                  <a:lnTo>
                    <a:pt x="5374" y="19905"/>
                  </a:lnTo>
                  <a:lnTo>
                    <a:pt x="5374" y="19783"/>
                  </a:lnTo>
                  <a:lnTo>
                    <a:pt x="5374" y="9476"/>
                  </a:lnTo>
                  <a:lnTo>
                    <a:pt x="5667" y="9354"/>
                  </a:lnTo>
                  <a:lnTo>
                    <a:pt x="5936" y="9159"/>
                  </a:lnTo>
                  <a:lnTo>
                    <a:pt x="6180" y="8939"/>
                  </a:lnTo>
                  <a:lnTo>
                    <a:pt x="6400" y="8670"/>
                  </a:lnTo>
                  <a:lnTo>
                    <a:pt x="6668" y="8695"/>
                  </a:lnTo>
                  <a:lnTo>
                    <a:pt x="6937" y="8695"/>
                  </a:lnTo>
                  <a:lnTo>
                    <a:pt x="7181" y="8670"/>
                  </a:lnTo>
                  <a:lnTo>
                    <a:pt x="7426" y="8621"/>
                  </a:lnTo>
                  <a:lnTo>
                    <a:pt x="7645" y="8548"/>
                  </a:lnTo>
                  <a:lnTo>
                    <a:pt x="7841" y="8451"/>
                  </a:lnTo>
                  <a:lnTo>
                    <a:pt x="8012" y="8328"/>
                  </a:lnTo>
                  <a:lnTo>
                    <a:pt x="8183" y="8182"/>
                  </a:lnTo>
                  <a:lnTo>
                    <a:pt x="8329" y="8011"/>
                  </a:lnTo>
                  <a:lnTo>
                    <a:pt x="8451" y="7816"/>
                  </a:lnTo>
                  <a:lnTo>
                    <a:pt x="8549" y="7620"/>
                  </a:lnTo>
                  <a:lnTo>
                    <a:pt x="8622" y="7400"/>
                  </a:lnTo>
                  <a:lnTo>
                    <a:pt x="8696" y="7181"/>
                  </a:lnTo>
                  <a:lnTo>
                    <a:pt x="8720" y="6936"/>
                  </a:lnTo>
                  <a:lnTo>
                    <a:pt x="8720" y="6668"/>
                  </a:lnTo>
                  <a:lnTo>
                    <a:pt x="8696" y="6399"/>
                  </a:lnTo>
                  <a:lnTo>
                    <a:pt x="8891" y="6228"/>
                  </a:lnTo>
                  <a:lnTo>
                    <a:pt x="9086" y="6033"/>
                  </a:lnTo>
                  <a:lnTo>
                    <a:pt x="9233" y="5837"/>
                  </a:lnTo>
                  <a:lnTo>
                    <a:pt x="9355" y="5642"/>
                  </a:lnTo>
                  <a:lnTo>
                    <a:pt x="9453" y="5422"/>
                  </a:lnTo>
                  <a:lnTo>
                    <a:pt x="9526" y="5227"/>
                  </a:lnTo>
                  <a:lnTo>
                    <a:pt x="9575" y="5007"/>
                  </a:lnTo>
                  <a:lnTo>
                    <a:pt x="9599" y="4787"/>
                  </a:lnTo>
                  <a:lnTo>
                    <a:pt x="9575" y="4567"/>
                  </a:lnTo>
                  <a:lnTo>
                    <a:pt x="9526" y="4347"/>
                  </a:lnTo>
                  <a:lnTo>
                    <a:pt x="9453" y="4128"/>
                  </a:lnTo>
                  <a:lnTo>
                    <a:pt x="9355" y="3932"/>
                  </a:lnTo>
                  <a:lnTo>
                    <a:pt x="9233" y="3712"/>
                  </a:lnTo>
                  <a:lnTo>
                    <a:pt x="9086" y="3517"/>
                  </a:lnTo>
                  <a:lnTo>
                    <a:pt x="8891" y="3346"/>
                  </a:lnTo>
                  <a:lnTo>
                    <a:pt x="8696" y="3175"/>
                  </a:lnTo>
                  <a:lnTo>
                    <a:pt x="8720" y="2906"/>
                  </a:lnTo>
                  <a:lnTo>
                    <a:pt x="8720" y="2638"/>
                  </a:lnTo>
                  <a:lnTo>
                    <a:pt x="8696" y="2394"/>
                  </a:lnTo>
                  <a:lnTo>
                    <a:pt x="8622" y="2149"/>
                  </a:lnTo>
                  <a:lnTo>
                    <a:pt x="8549" y="1930"/>
                  </a:lnTo>
                  <a:lnTo>
                    <a:pt x="8451" y="1734"/>
                  </a:lnTo>
                  <a:lnTo>
                    <a:pt x="8329" y="1563"/>
                  </a:lnTo>
                  <a:lnTo>
                    <a:pt x="8183" y="1392"/>
                  </a:lnTo>
                  <a:lnTo>
                    <a:pt x="8012" y="1246"/>
                  </a:lnTo>
                  <a:lnTo>
                    <a:pt x="7841" y="1124"/>
                  </a:lnTo>
                  <a:lnTo>
                    <a:pt x="7645" y="1026"/>
                  </a:lnTo>
                  <a:lnTo>
                    <a:pt x="7426" y="953"/>
                  </a:lnTo>
                  <a:lnTo>
                    <a:pt x="7181" y="904"/>
                  </a:lnTo>
                  <a:lnTo>
                    <a:pt x="6937" y="855"/>
                  </a:lnTo>
                  <a:lnTo>
                    <a:pt x="6668" y="855"/>
                  </a:lnTo>
                  <a:lnTo>
                    <a:pt x="6400" y="904"/>
                  </a:lnTo>
                  <a:lnTo>
                    <a:pt x="6229" y="684"/>
                  </a:lnTo>
                  <a:lnTo>
                    <a:pt x="6058" y="489"/>
                  </a:lnTo>
                  <a:lnTo>
                    <a:pt x="5863" y="342"/>
                  </a:lnTo>
                  <a:lnTo>
                    <a:pt x="5643" y="220"/>
                  </a:lnTo>
                  <a:lnTo>
                    <a:pt x="5447" y="122"/>
                  </a:lnTo>
                  <a:lnTo>
                    <a:pt x="5228" y="49"/>
                  </a:lnTo>
                  <a:lnTo>
                    <a:pt x="5008" y="0"/>
                  </a:lnTo>
                  <a:close/>
                </a:path>
              </a:pathLst>
            </a:custGeom>
            <a:solidFill>
              <a:srgbClr val="454F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  <p:pic>
        <p:nvPicPr>
          <p:cNvPr id="1026" name="Picture 2" descr="https://iconmonstr.com/wp-content/g/gd/makefg.php?i=../assets/preview/2012/png/iconmonstr-key-2.png&amp;r=0&amp;g=0&amp;b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295" y="2304203"/>
            <a:ext cx="367200" cy="3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ÐÐ´ÐµÑ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620" y="4677366"/>
            <a:ext cx="367200" cy="3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Shape 499"/>
          <p:cNvSpPr/>
          <p:nvPr/>
        </p:nvSpPr>
        <p:spPr>
          <a:xfrm>
            <a:off x="3748139" y="4614758"/>
            <a:ext cx="248083" cy="429808"/>
          </a:xfrm>
          <a:custGeom>
            <a:avLst/>
            <a:gdLst/>
            <a:ahLst/>
            <a:cxnLst/>
            <a:rect l="0" t="0" r="0" b="0"/>
            <a:pathLst>
              <a:path w="11870" h="20565" extrusionOk="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454F5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617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691200" y="0"/>
            <a:ext cx="7761599" cy="1292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-RU" dirty="0" smtClean="0"/>
              <a:t>Технологические прорывы</a:t>
            </a:r>
            <a:endParaRPr lang="en"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91200" y="1811604"/>
            <a:ext cx="7761599" cy="4412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ru-RU" dirty="0"/>
              <a:t> </a:t>
            </a:r>
            <a:r>
              <a:rPr lang="ru-RU" dirty="0" smtClean="0"/>
              <a:t>1993  – </a:t>
            </a:r>
            <a:r>
              <a:rPr lang="en-US" dirty="0" smtClean="0"/>
              <a:t>IBM </a:t>
            </a:r>
            <a:r>
              <a:rPr lang="ru-RU" dirty="0" smtClean="0"/>
              <a:t>выпустила первый смартфон</a:t>
            </a:r>
            <a:endParaRPr lang="en"/>
          </a:p>
          <a:p>
            <a:pPr marL="457200" lvl="0" indent="-228600" rtl="0">
              <a:spcBef>
                <a:spcPts val="0"/>
              </a:spcBef>
            </a:pPr>
            <a:r>
              <a:rPr lang="ru-RU" dirty="0"/>
              <a:t> </a:t>
            </a:r>
            <a:r>
              <a:rPr lang="ru-RU" dirty="0" smtClean="0"/>
              <a:t>2000 - многофункциональный смартфон</a:t>
            </a:r>
            <a:endParaRPr lang="en"/>
          </a:p>
          <a:p>
            <a:pPr marL="457200" lvl="0" indent="-228600" rtl="0">
              <a:spcBef>
                <a:spcPts val="0"/>
              </a:spcBef>
            </a:pPr>
            <a:r>
              <a:rPr lang="ru-RU" dirty="0"/>
              <a:t> </a:t>
            </a:r>
            <a:r>
              <a:rPr lang="ru-RU" dirty="0" smtClean="0"/>
              <a:t>2003 – запуск </a:t>
            </a:r>
            <a:r>
              <a:rPr lang="en-US" dirty="0" smtClean="0"/>
              <a:t>Skype</a:t>
            </a:r>
            <a:endParaRPr lang="ru-RU" dirty="0" smtClean="0"/>
          </a:p>
          <a:p>
            <a:pPr marL="457200" lvl="0" indent="-228600" rtl="0">
              <a:spcBef>
                <a:spcPts val="0"/>
              </a:spcBef>
            </a:pPr>
            <a:r>
              <a:rPr lang="ru-RU" dirty="0"/>
              <a:t> </a:t>
            </a:r>
            <a:r>
              <a:rPr lang="ru-RU" dirty="0" smtClean="0"/>
              <a:t>2004 – запуск </a:t>
            </a:r>
            <a:r>
              <a:rPr lang="en-US" dirty="0" smtClean="0"/>
              <a:t>Facebook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 dirty="0"/>
              <a:t> </a:t>
            </a:r>
            <a:r>
              <a:rPr lang="en-US" dirty="0" smtClean="0"/>
              <a:t>2005</a:t>
            </a:r>
            <a:r>
              <a:rPr lang="ru-RU" dirty="0" smtClean="0"/>
              <a:t> – первый видеоролик на </a:t>
            </a:r>
            <a:r>
              <a:rPr lang="en-US" dirty="0" smtClean="0"/>
              <a:t>YouTube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 dirty="0"/>
              <a:t> </a:t>
            </a:r>
            <a:r>
              <a:rPr lang="en-US" dirty="0" smtClean="0"/>
              <a:t>2006</a:t>
            </a:r>
            <a:r>
              <a:rPr lang="ru-RU" dirty="0" smtClean="0"/>
              <a:t> – запуск </a:t>
            </a:r>
            <a:r>
              <a:rPr lang="en-US" dirty="0" smtClean="0"/>
              <a:t>Twitter</a:t>
            </a:r>
            <a:r>
              <a:rPr lang="ru-RU" dirty="0" smtClean="0"/>
              <a:t>, СМС-сообщения</a:t>
            </a:r>
          </a:p>
          <a:p>
            <a:pPr marL="457200" lvl="0" indent="-228600" rtl="0">
              <a:spcBef>
                <a:spcPts val="0"/>
              </a:spcBef>
            </a:pPr>
            <a:r>
              <a:rPr lang="ru-RU" dirty="0"/>
              <a:t> </a:t>
            </a:r>
            <a:r>
              <a:rPr lang="ru-RU" dirty="0" smtClean="0"/>
              <a:t>2007 – </a:t>
            </a:r>
            <a:r>
              <a:rPr lang="en-US" dirty="0" smtClean="0"/>
              <a:t>Apple </a:t>
            </a:r>
            <a:r>
              <a:rPr lang="ru-RU" dirty="0" smtClean="0"/>
              <a:t>представляет</a:t>
            </a:r>
            <a:r>
              <a:rPr lang="en-US" dirty="0" smtClean="0"/>
              <a:t> iPhone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ru-RU" dirty="0" smtClean="0"/>
              <a:t> </a:t>
            </a:r>
            <a:r>
              <a:rPr lang="en-US" dirty="0" smtClean="0"/>
              <a:t>2008 </a:t>
            </a:r>
            <a:r>
              <a:rPr lang="ru-RU" dirty="0" smtClean="0"/>
              <a:t>– открытие интернет магазина</a:t>
            </a:r>
          </a:p>
          <a:p>
            <a:pPr marL="457200" lvl="0" indent="-228600" rtl="0">
              <a:spcBef>
                <a:spcPts val="0"/>
              </a:spcBef>
            </a:pPr>
            <a:r>
              <a:rPr lang="ru-RU" dirty="0" smtClean="0"/>
              <a:t> 2010 – появление </a:t>
            </a:r>
            <a:r>
              <a:rPr lang="en-US" dirty="0" smtClean="0"/>
              <a:t>iPad</a:t>
            </a:r>
          </a:p>
          <a:p>
            <a:pPr marL="457200" indent="-228600"/>
            <a:r>
              <a:rPr lang="ru-RU" dirty="0" smtClean="0"/>
              <a:t> 2012 – </a:t>
            </a:r>
            <a:r>
              <a:rPr lang="en-US" dirty="0" smtClean="0"/>
              <a:t>iPad</a:t>
            </a:r>
            <a:r>
              <a:rPr lang="ru-RU" dirty="0" smtClean="0"/>
              <a:t> в школах</a:t>
            </a:r>
          </a:p>
          <a:p>
            <a:pPr marL="457200" indent="-228600"/>
            <a:r>
              <a:rPr lang="ru-RU" dirty="0"/>
              <a:t> </a:t>
            </a:r>
            <a:r>
              <a:rPr lang="ru-RU" dirty="0" smtClean="0"/>
              <a:t>2015 – выход на рынок часов </a:t>
            </a:r>
            <a:r>
              <a:rPr lang="en-US" dirty="0"/>
              <a:t>Apple</a:t>
            </a:r>
          </a:p>
          <a:p>
            <a:pPr marL="457200" lvl="0" indent="-228600" rtl="0">
              <a:spcBef>
                <a:spcPts val="0"/>
              </a:spcBef>
            </a:pPr>
            <a:endParaRPr lang="ru-RU" dirty="0" smtClean="0"/>
          </a:p>
          <a:p>
            <a:pPr marL="457200" lvl="0" indent="-228600" rtl="0">
              <a:spcBef>
                <a:spcPts val="0"/>
              </a:spcBef>
            </a:pPr>
            <a:endParaRPr lang="en"/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0611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691200" y="0"/>
            <a:ext cx="7761599" cy="1292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-RU" dirty="0" smtClean="0"/>
              <a:t>Ключевые особенности</a:t>
            </a:r>
            <a:endParaRPr lang="en"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91200" y="1811604"/>
            <a:ext cx="7761599" cy="4412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ru-RU" dirty="0"/>
              <a:t> </a:t>
            </a:r>
            <a:r>
              <a:rPr lang="ru-RU" dirty="0" smtClean="0"/>
              <a:t>Цифровой мир</a:t>
            </a:r>
          </a:p>
          <a:p>
            <a:pPr marL="457200" lvl="0" indent="-228600" rtl="0">
              <a:spcBef>
                <a:spcPts val="0"/>
              </a:spcBef>
            </a:pPr>
            <a:r>
              <a:rPr lang="ru-RU" dirty="0"/>
              <a:t> </a:t>
            </a:r>
            <a:r>
              <a:rPr lang="ru-RU" dirty="0" smtClean="0"/>
              <a:t>Высокая степень персонализации</a:t>
            </a:r>
          </a:p>
          <a:p>
            <a:pPr marL="457200" lvl="0" indent="-228600" rtl="0">
              <a:spcBef>
                <a:spcPts val="0"/>
              </a:spcBef>
            </a:pPr>
            <a:r>
              <a:rPr lang="ru-RU" dirty="0"/>
              <a:t> </a:t>
            </a:r>
            <a:r>
              <a:rPr lang="ru-RU" dirty="0" smtClean="0"/>
              <a:t>Практичность</a:t>
            </a:r>
          </a:p>
          <a:p>
            <a:pPr marL="457200" lvl="0" indent="-228600" rtl="0">
              <a:spcBef>
                <a:spcPts val="0"/>
              </a:spcBef>
            </a:pPr>
            <a:r>
              <a:rPr lang="ru-RU" dirty="0"/>
              <a:t> </a:t>
            </a:r>
            <a:r>
              <a:rPr lang="ru-RU" dirty="0" smtClean="0"/>
              <a:t>Синдром упущенной выгоды</a:t>
            </a:r>
          </a:p>
          <a:p>
            <a:pPr marL="457200" lvl="0" indent="-228600" rtl="0">
              <a:spcBef>
                <a:spcPts val="0"/>
              </a:spcBef>
            </a:pPr>
            <a:r>
              <a:rPr lang="ru-RU" dirty="0"/>
              <a:t> </a:t>
            </a:r>
            <a:r>
              <a:rPr lang="ru-RU" dirty="0" smtClean="0"/>
              <a:t>Виртуальная экономика</a:t>
            </a:r>
          </a:p>
          <a:p>
            <a:pPr marL="457200" lvl="0" indent="-228600" rtl="0">
              <a:spcBef>
                <a:spcPts val="0"/>
              </a:spcBef>
            </a:pPr>
            <a:r>
              <a:rPr lang="ru-RU" dirty="0"/>
              <a:t> </a:t>
            </a:r>
            <a:r>
              <a:rPr lang="ru-RU" dirty="0" smtClean="0"/>
              <a:t>«Сделай сам»</a:t>
            </a:r>
          </a:p>
          <a:p>
            <a:pPr marL="457200" lvl="0" indent="-228600" rtl="0">
              <a:spcBef>
                <a:spcPts val="0"/>
              </a:spcBef>
            </a:pPr>
            <a:r>
              <a:rPr lang="ru-RU" dirty="0"/>
              <a:t> </a:t>
            </a:r>
            <a:r>
              <a:rPr lang="ru-RU" dirty="0" smtClean="0"/>
              <a:t>Мотивированность</a:t>
            </a:r>
            <a:endParaRPr lang="en-US" dirty="0"/>
          </a:p>
          <a:p>
            <a:pPr marL="457200" lvl="0" indent="-228600" rtl="0">
              <a:spcBef>
                <a:spcPts val="0"/>
              </a:spcBef>
            </a:pPr>
            <a:endParaRPr lang="ru-RU" dirty="0" smtClean="0"/>
          </a:p>
          <a:p>
            <a:pPr marL="457200" lvl="0" indent="-228600" rtl="0">
              <a:spcBef>
                <a:spcPts val="0"/>
              </a:spcBef>
            </a:pPr>
            <a:endParaRPr lang="en" dirty="0"/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46566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691200" y="634299"/>
            <a:ext cx="7761599" cy="657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-RU" dirty="0" smtClean="0"/>
              <a:t>1. Фиджитал- технологии</a:t>
            </a:r>
            <a:endParaRPr lang="en" dirty="0"/>
          </a:p>
        </p:txBody>
      </p:sp>
      <p:sp>
        <p:nvSpPr>
          <p:cNvPr id="194" name="Shape 194"/>
          <p:cNvSpPr txBox="1"/>
          <p:nvPr/>
        </p:nvSpPr>
        <p:spPr>
          <a:xfrm>
            <a:off x="2699550" y="2323275"/>
            <a:ext cx="3744899" cy="778200"/>
          </a:xfrm>
          <a:prstGeom prst="rect">
            <a:avLst/>
          </a:prstGeom>
          <a:noFill/>
          <a:ln w="114300" cap="rnd" cmpd="sng">
            <a:solidFill>
              <a:srgbClr val="C7F464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Объединение реальностей</a:t>
            </a:r>
            <a:endParaRPr lang="en" sz="2400">
              <a:solidFill>
                <a:srgbClr val="454F5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5" name="Shape 195"/>
          <p:cNvSpPr txBox="1"/>
          <p:nvPr/>
        </p:nvSpPr>
        <p:spPr>
          <a:xfrm>
            <a:off x="2699550" y="3695687"/>
            <a:ext cx="3744899" cy="778200"/>
          </a:xfrm>
          <a:prstGeom prst="rect">
            <a:avLst/>
          </a:prstGeom>
          <a:noFill/>
          <a:ln w="114300" cap="rnd" cmpd="sng">
            <a:solidFill>
              <a:srgbClr val="C7F464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Поколение смайликов</a:t>
            </a:r>
            <a:endParaRPr lang="en" sz="2400">
              <a:solidFill>
                <a:srgbClr val="454F5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6" name="Shape 196"/>
          <p:cNvSpPr txBox="1"/>
          <p:nvPr/>
        </p:nvSpPr>
        <p:spPr>
          <a:xfrm>
            <a:off x="2699550" y="5068100"/>
            <a:ext cx="3744899" cy="778200"/>
          </a:xfrm>
          <a:prstGeom prst="rect">
            <a:avLst/>
          </a:prstGeom>
          <a:noFill/>
          <a:ln w="114300" cap="rnd" cmpd="sng">
            <a:solidFill>
              <a:srgbClr val="C7F464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Потребность в общении </a:t>
            </a:r>
            <a:endParaRPr lang="en" sz="2400">
              <a:solidFill>
                <a:srgbClr val="454F5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97" name="Shape 197"/>
          <p:cNvCxnSpPr>
            <a:stCxn id="194" idx="2"/>
            <a:endCxn id="195" idx="0"/>
          </p:cNvCxnSpPr>
          <p:nvPr/>
        </p:nvCxnSpPr>
        <p:spPr>
          <a:xfrm>
            <a:off x="4571999" y="3101475"/>
            <a:ext cx="0" cy="594300"/>
          </a:xfrm>
          <a:prstGeom prst="straightConnector1">
            <a:avLst/>
          </a:prstGeom>
          <a:noFill/>
          <a:ln w="38100" cap="rnd" cmpd="sng">
            <a:solidFill>
              <a:srgbClr val="454F5B"/>
            </a:solidFill>
            <a:prstDash val="solid"/>
            <a:round/>
            <a:headEnd type="diamond" w="med" len="med"/>
            <a:tailEnd type="diamond" w="med" len="med"/>
          </a:ln>
        </p:spPr>
      </p:cxnSp>
      <p:cxnSp>
        <p:nvCxnSpPr>
          <p:cNvPr id="198" name="Shape 198"/>
          <p:cNvCxnSpPr>
            <a:stCxn id="195" idx="2"/>
            <a:endCxn id="196" idx="0"/>
          </p:cNvCxnSpPr>
          <p:nvPr/>
        </p:nvCxnSpPr>
        <p:spPr>
          <a:xfrm>
            <a:off x="4571999" y="4473887"/>
            <a:ext cx="0" cy="594300"/>
          </a:xfrm>
          <a:prstGeom prst="straightConnector1">
            <a:avLst/>
          </a:prstGeom>
          <a:noFill/>
          <a:ln w="38100" cap="rnd" cmpd="sng">
            <a:solidFill>
              <a:srgbClr val="454F5B"/>
            </a:solidFill>
            <a:prstDash val="solid"/>
            <a:round/>
            <a:headEnd type="diamond" w="med" len="med"/>
            <a:tailEnd type="diamond" w="med" len="med"/>
          </a:ln>
        </p:spPr>
      </p:cxnSp>
    </p:spTree>
    <p:extLst>
      <p:ext uri="{BB962C8B-B14F-4D97-AF65-F5344CB8AC3E}">
        <p14:creationId xmlns:p14="http://schemas.microsoft.com/office/powerpoint/2010/main" val="3797993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691200" y="634299"/>
            <a:ext cx="7761599" cy="657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-RU" dirty="0" smtClean="0"/>
              <a:t>2. Персонализация</a:t>
            </a:r>
            <a:endParaRPr lang="en"/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91200" y="1857900"/>
            <a:ext cx="2501699" cy="4710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b="1" dirty="0" smtClean="0"/>
              <a:t>Личный бренд</a:t>
            </a:r>
            <a:endParaRPr lang="en" b="1" dirty="0"/>
          </a:p>
          <a:p>
            <a:pPr lvl="0">
              <a:spcBef>
                <a:spcPts val="0"/>
              </a:spcBef>
              <a:buNone/>
            </a:pPr>
            <a:r>
              <a:rPr lang="ru-RU" dirty="0" smtClean="0"/>
              <a:t>Самоидентификация носит индивидуальный характер. 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/>
              <a:t>Возможность контролировать свои предпочтения.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/>
              <a:t>Эффект </a:t>
            </a:r>
            <a:r>
              <a:rPr lang="en-US" dirty="0" smtClean="0"/>
              <a:t>Amazon</a:t>
            </a:r>
            <a:r>
              <a:rPr lang="ru-RU" dirty="0" smtClean="0"/>
              <a:t>.</a:t>
            </a:r>
            <a:endParaRPr lang="en" dirty="0"/>
          </a:p>
        </p:txBody>
      </p:sp>
      <p:sp>
        <p:nvSpPr>
          <p:cNvPr id="114" name="Shape 114"/>
          <p:cNvSpPr txBox="1">
            <a:spLocks noGrp="1"/>
          </p:cNvSpPr>
          <p:nvPr>
            <p:ph type="body" idx="2"/>
          </p:nvPr>
        </p:nvSpPr>
        <p:spPr>
          <a:xfrm>
            <a:off x="3321087" y="1857900"/>
            <a:ext cx="2501699" cy="4710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b="1" dirty="0" smtClean="0"/>
              <a:t>Учиться по индивидуальному плану</a:t>
            </a:r>
          </a:p>
          <a:p>
            <a:pPr lvl="0" rtl="0">
              <a:spcBef>
                <a:spcPts val="0"/>
              </a:spcBef>
              <a:buNone/>
            </a:pPr>
            <a:r>
              <a:rPr lang="ru-RU" dirty="0" smtClean="0"/>
              <a:t>Потребность в обратной связи.</a:t>
            </a:r>
            <a:endParaRPr lang="en"/>
          </a:p>
        </p:txBody>
      </p:sp>
      <p:sp>
        <p:nvSpPr>
          <p:cNvPr id="115" name="Shape 115"/>
          <p:cNvSpPr txBox="1">
            <a:spLocks noGrp="1"/>
          </p:cNvSpPr>
          <p:nvPr>
            <p:ph type="body" idx="3"/>
          </p:nvPr>
        </p:nvSpPr>
        <p:spPr>
          <a:xfrm>
            <a:off x="5950975" y="1857900"/>
            <a:ext cx="2501699" cy="4710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b="1" dirty="0" smtClean="0"/>
              <a:t>Эхо- камера</a:t>
            </a:r>
            <a:endParaRPr lang="en" b="1"/>
          </a:p>
          <a:p>
            <a:pPr lvl="0" rtl="0">
              <a:spcBef>
                <a:spcPts val="0"/>
              </a:spcBef>
              <a:buNone/>
            </a:pPr>
            <a:r>
              <a:rPr lang="ru-RU" dirty="0" smtClean="0"/>
              <a:t>Своя экосистема.</a:t>
            </a:r>
            <a:r>
              <a:rPr lang="en" smtClean="0"/>
              <a:t> </a:t>
            </a:r>
            <a:endParaRPr lang="en"/>
          </a:p>
          <a:p>
            <a:pPr lvl="0">
              <a:spcBef>
                <a:spcPts val="0"/>
              </a:spcBef>
              <a:buNone/>
            </a:pPr>
            <a:r>
              <a:rPr lang="ru-RU" dirty="0" smtClean="0"/>
              <a:t>!!! Учить вести переговоры.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1688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91200" y="1857900"/>
            <a:ext cx="3767400" cy="4710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b="1" dirty="0" smtClean="0"/>
              <a:t>1</a:t>
            </a:r>
          </a:p>
          <a:p>
            <a:pPr lvl="0" rtl="0">
              <a:spcBef>
                <a:spcPts val="0"/>
              </a:spcBef>
              <a:buNone/>
            </a:pPr>
            <a:endParaRPr lang="en-US" b="1" dirty="0" smtClean="0"/>
          </a:p>
          <a:p>
            <a:pPr marL="342900" lvl="0" indent="-342900" rtl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dirty="0" smtClean="0"/>
              <a:t> Для статистики и анализа</a:t>
            </a:r>
          </a:p>
          <a:p>
            <a:pPr marL="342900" lvl="0" indent="-342900" rtl="0">
              <a:spcBef>
                <a:spcPts val="0"/>
              </a:spcBef>
              <a:buFontTx/>
              <a:buChar char="-"/>
            </a:pPr>
            <a:endParaRPr lang="en" dirty="0"/>
          </a:p>
        </p:txBody>
      </p:sp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691200" y="634299"/>
            <a:ext cx="7761599" cy="657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-RU" dirty="0" smtClean="0"/>
              <a:t> Информация</a:t>
            </a:r>
            <a:endParaRPr lang="en" dirty="0"/>
          </a:p>
        </p:txBody>
      </p:sp>
      <p:sp>
        <p:nvSpPr>
          <p:cNvPr id="107" name="Shape 107"/>
          <p:cNvSpPr txBox="1">
            <a:spLocks noGrp="1"/>
          </p:cNvSpPr>
          <p:nvPr>
            <p:ph type="body" idx="2"/>
          </p:nvPr>
        </p:nvSpPr>
        <p:spPr>
          <a:xfrm>
            <a:off x="4685500" y="1857900"/>
            <a:ext cx="3767400" cy="4710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b="1" dirty="0" smtClean="0"/>
              <a:t> 2</a:t>
            </a:r>
          </a:p>
          <a:p>
            <a:pPr lvl="0" rtl="0">
              <a:spcBef>
                <a:spcPts val="0"/>
              </a:spcBef>
              <a:buNone/>
            </a:pPr>
            <a:endParaRPr lang="ru-RU" b="1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 smtClean="0"/>
              <a:t>Материал для </a:t>
            </a:r>
            <a:r>
              <a:rPr lang="ru-RU" dirty="0" err="1" smtClean="0"/>
              <a:t>проблематизации</a:t>
            </a:r>
            <a:r>
              <a:rPr lang="ru-RU" dirty="0" smtClean="0"/>
              <a:t> и принятия решений</a:t>
            </a:r>
          </a:p>
          <a:p>
            <a:pPr>
              <a:buNone/>
            </a:pPr>
            <a:r>
              <a:rPr lang="ru-RU" dirty="0" smtClean="0"/>
              <a:t>     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414702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691200" y="634299"/>
            <a:ext cx="7761599" cy="657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lang="en" dirty="0"/>
          </a:p>
        </p:txBody>
      </p:sp>
      <p:sp>
        <p:nvSpPr>
          <p:cNvPr id="194" name="Shape 194"/>
          <p:cNvSpPr txBox="1"/>
          <p:nvPr/>
        </p:nvSpPr>
        <p:spPr>
          <a:xfrm>
            <a:off x="1143000" y="2323275"/>
            <a:ext cx="6829425" cy="778200"/>
          </a:xfrm>
          <a:prstGeom prst="rect">
            <a:avLst/>
          </a:prstGeom>
          <a:noFill/>
          <a:ln w="114300" cap="rnd" cmpd="sng">
            <a:solidFill>
              <a:srgbClr val="C7F464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 недоверие в анонимности и сохранении конфиденциальности</a:t>
            </a:r>
            <a:endParaRPr lang="en" sz="1800" dirty="0">
              <a:solidFill>
                <a:srgbClr val="454F5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5" name="Shape 195"/>
          <p:cNvSpPr txBox="1"/>
          <p:nvPr/>
        </p:nvSpPr>
        <p:spPr>
          <a:xfrm>
            <a:off x="1157286" y="3646582"/>
            <a:ext cx="6829425" cy="774917"/>
          </a:xfrm>
          <a:prstGeom prst="rect">
            <a:avLst/>
          </a:prstGeom>
          <a:noFill/>
          <a:ln w="114300" cap="rnd" cmpd="sng">
            <a:solidFill>
              <a:srgbClr val="C7F464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-RU" sz="2400" dirty="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к</a:t>
            </a:r>
            <a:r>
              <a:rPr lang="ru-RU" sz="2400" dirty="0" smtClean="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ультура использования</a:t>
            </a:r>
            <a:endParaRPr lang="en" sz="2400" dirty="0">
              <a:solidFill>
                <a:srgbClr val="454F5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6" name="Shape 196"/>
          <p:cNvSpPr txBox="1"/>
          <p:nvPr/>
        </p:nvSpPr>
        <p:spPr>
          <a:xfrm>
            <a:off x="1165352" y="4963325"/>
            <a:ext cx="6807073" cy="778200"/>
          </a:xfrm>
          <a:prstGeom prst="rect">
            <a:avLst/>
          </a:prstGeom>
          <a:noFill/>
          <a:ln w="114300" cap="rnd" cmpd="sng">
            <a:solidFill>
              <a:srgbClr val="C7F464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практика</a:t>
            </a:r>
            <a:endParaRPr lang="en" sz="2400" dirty="0">
              <a:solidFill>
                <a:srgbClr val="454F5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97" name="Shape 197"/>
          <p:cNvCxnSpPr>
            <a:stCxn id="194" idx="2"/>
            <a:endCxn id="195" idx="0"/>
          </p:cNvCxnSpPr>
          <p:nvPr/>
        </p:nvCxnSpPr>
        <p:spPr>
          <a:xfrm>
            <a:off x="4557713" y="3101475"/>
            <a:ext cx="14286" cy="545107"/>
          </a:xfrm>
          <a:prstGeom prst="straightConnector1">
            <a:avLst/>
          </a:prstGeom>
          <a:noFill/>
          <a:ln w="38100" cap="rnd" cmpd="sng">
            <a:solidFill>
              <a:srgbClr val="454F5B"/>
            </a:solidFill>
            <a:prstDash val="solid"/>
            <a:round/>
            <a:headEnd type="diamond" w="med" len="med"/>
            <a:tailEnd type="diamond" w="med" len="med"/>
          </a:ln>
        </p:spPr>
      </p:cxnSp>
      <p:cxnSp>
        <p:nvCxnSpPr>
          <p:cNvPr id="198" name="Shape 198"/>
          <p:cNvCxnSpPr>
            <a:stCxn id="195" idx="2"/>
            <a:endCxn id="196" idx="0"/>
          </p:cNvCxnSpPr>
          <p:nvPr/>
        </p:nvCxnSpPr>
        <p:spPr>
          <a:xfrm flipH="1">
            <a:off x="4568889" y="4421499"/>
            <a:ext cx="3110" cy="541826"/>
          </a:xfrm>
          <a:prstGeom prst="straightConnector1">
            <a:avLst/>
          </a:prstGeom>
          <a:noFill/>
          <a:ln w="38100" cap="rnd" cmpd="sng">
            <a:solidFill>
              <a:srgbClr val="454F5B"/>
            </a:solidFill>
            <a:prstDash val="solid"/>
            <a:round/>
            <a:headEnd type="diamond" w="med" len="med"/>
            <a:tailEnd type="diamond" w="med" len="med"/>
          </a:ln>
        </p:spPr>
      </p:cxnSp>
    </p:spTree>
    <p:extLst>
      <p:ext uri="{BB962C8B-B14F-4D97-AF65-F5344CB8AC3E}">
        <p14:creationId xmlns:p14="http://schemas.microsoft.com/office/powerpoint/2010/main" val="3560981188"/>
      </p:ext>
    </p:extLst>
  </p:cSld>
  <p:clrMapOvr>
    <a:masterClrMapping/>
  </p:clrMapOvr>
</p:sld>
</file>

<file path=ppt/theme/theme1.xml><?xml version="1.0" encoding="utf-8"?>
<a:theme xmlns:a="http://schemas.openxmlformats.org/drawingml/2006/main" name="Desdemon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1825</TotalTime>
  <Words>487</Words>
  <Application>Microsoft Office PowerPoint</Application>
  <PresentationFormat>Экран (4:3)</PresentationFormat>
  <Paragraphs>143</Paragraphs>
  <Slides>17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Wingdings</vt:lpstr>
      <vt:lpstr>Montserrat</vt:lpstr>
      <vt:lpstr>Desdemona template</vt:lpstr>
      <vt:lpstr>Поколение Z</vt:lpstr>
      <vt:lpstr>К 2020 году численность поколения Z составит около 40% населения планеты </vt:lpstr>
      <vt:lpstr>Игра в имена</vt:lpstr>
      <vt:lpstr>Технологические прорывы</vt:lpstr>
      <vt:lpstr>Ключевые особенности</vt:lpstr>
      <vt:lpstr>1. Фиджитал- технологии</vt:lpstr>
      <vt:lpstr>2. Персонализация</vt:lpstr>
      <vt:lpstr> Информация</vt:lpstr>
      <vt:lpstr>Презентация PowerPoint</vt:lpstr>
      <vt:lpstr>Канал влияния на изменения в школе</vt:lpstr>
      <vt:lpstr>Важные составляющие</vt:lpstr>
      <vt:lpstr>3. Практичность. «Вернуться к реальности»</vt:lpstr>
      <vt:lpstr>4. ВЭБ-экономисты</vt:lpstr>
      <vt:lpstr>5. Синдром упущенной выгоды</vt:lpstr>
      <vt:lpstr>6. Сделай сам</vt:lpstr>
      <vt:lpstr>7. Мотивация</vt:lpstr>
      <vt:lpstr>Спасибо!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Поколение Z</dc:title>
  <dc:creator>mschool2</dc:creator>
  <cp:lastModifiedBy>mschool2</cp:lastModifiedBy>
  <cp:revision>29</cp:revision>
  <dcterms:modified xsi:type="dcterms:W3CDTF">2019-04-19T07:31:32Z</dcterms:modified>
</cp:coreProperties>
</file>